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3.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18g" TargetMode="External"/><Relationship Id="rId3" Type="http://schemas.openxmlformats.org/officeDocument/2006/relationships/hyperlink" Target="https://delong.typepad.com/files/clark-alms-selections.pdf" TargetMode="External"/><Relationship Id="rId4" Type="http://schemas.openxmlformats.org/officeDocument/2006/relationships/hyperlink" Target="https://github.com/braddelong/public-files/blob/master/econ-135-lecture-3.pptx" TargetMode="External"/><Relationship Id="rId5" Type="http://schemas.openxmlformats.org/officeDocument/2006/relationships/hyperlink" Target="https://datahub.berkeley.edu/user/delong@econ.berkeley.edu/notebooks/LS2019/2019-10-14-Ancient_Economies.ipynb" TargetMode="External"/><Relationship Id="rId6" Type="http://schemas.openxmlformats.org/officeDocument/2006/relationships/hyperlink" Target="https://nbviewer.jupyter.org/github/braddelong/LS2019/blob/master/2019-10-14-Ancient_Economies.ipynb" TargetMode="External"/><Relationship Id="rId7" Type="http://schemas.openxmlformats.org/officeDocument/2006/relationships/hyperlink" Target="https://bcourses.berkeley.edu/courses/1487685/assignments/8065184" TargetMode="External"/><Relationship Id="rId8" Type="http://schemas.openxmlformats.org/officeDocument/2006/relationships/hyperlink" Target="https://web.stanford.edu/~chadj/facts.pdf" TargetMode="External"/><Relationship Id="rId9" Type="http://schemas.openxmlformats.org/officeDocument/2006/relationships/hyperlink" Target="https://delong.typepad.com/files/clark-condition.pdf" TargetMode="External"/><Relationship Id="rId10" Type="http://schemas.openxmlformats.org/officeDocument/2006/relationships/hyperlink" Target="https://delong.typepad.com/files/morris-rules-3.pdf" TargetMode="External"/><Relationship Id="rId11" Type="http://schemas.openxmlformats.org/officeDocument/2006/relationships/hyperlink" Target="https://delong.typepad.com/files/crone-pre-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09-06-210a-ancient-intro.ipynb" TargetMode="External"/><Relationship Id="rId3" Type="http://schemas.openxmlformats.org/officeDocument/2006/relationships/hyperlink" Target="https://github/braddelong/LS2019/blob/master/2019-09-06-210a-ancient-intro.ipynb" TargetMode="External"/><Relationship Id="rId4" Type="http://schemas.openxmlformats.org/officeDocument/2006/relationships/hyperlink" Target="https://github.com/braddelong/LS2019/blob/master/2019-08-17-Ancient_Economies.ipynb" TargetMode="External"/><Relationship Id="rId5" Type="http://schemas.openxmlformats.org/officeDocument/2006/relationships/hyperlink" Target="https://github.com/braddelong/long-form-drafts/blob/master/malthusian_convergence.ipynb"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brad.delong@gmail.com" TargetMode="External"/><Relationship Id="rId4" Type="http://schemas.openxmlformats.org/officeDocument/2006/relationships/hyperlink" Target="https://www.icloud.com/keynote/0SdT7FNHq2y3FcaD2KU9zRrxg"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hyperlink" Target="http://datahub.berkeley.edu/user-redirect/interact?account=braddelong&amp;repo=LS2019&amp;branch=master&amp;path=2019-10-14-Ancient_Economies.ipynb"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assignments/8065184"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clark-condition.pdf" TargetMode="External"/><Relationship Id="rId3" Type="http://schemas.openxmlformats.org/officeDocument/2006/relationships/hyperlink" Target="https://delong.typepad.com/files/morris-rules-3.pdf" TargetMode="External"/><Relationship Id="rId4" Type="http://schemas.openxmlformats.org/officeDocument/2006/relationships/hyperlink" Target="https://delong.typepad.com/files/crone-pre-selections.pdf" TargetMode="External"/><Relationship Id="rId5" Type="http://schemas.openxmlformats.org/officeDocument/2006/relationships/hyperlink" Target="https://web.stanford.edu/~chadj/facts.pdf"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3:…"/>
          <p:cNvSpPr txBox="1"/>
          <p:nvPr>
            <p:ph type="title" idx="4294967295"/>
          </p:nvPr>
        </p:nvSpPr>
        <p:spPr>
          <a:xfrm>
            <a:off x="277663" y="-1"/>
            <a:ext cx="8572501" cy="2540001"/>
          </a:xfrm>
          <a:prstGeom prst="rect">
            <a:avLst/>
          </a:prstGeom>
        </p:spPr>
        <p:txBody>
          <a:bodyPr>
            <a:normAutofit fontScale="100000" lnSpcReduction="0"/>
          </a:bodyPr>
          <a:lstStyle/>
          <a:p>
            <a:pPr defTabSz="338327">
              <a:defRPr sz="4440"/>
            </a:pPr>
            <a:r>
              <a:t>Lecture 3:</a:t>
            </a:r>
          </a:p>
          <a:p>
            <a:pPr defTabSz="338327">
              <a:defRPr sz="4440"/>
            </a:pPr>
            <a:r>
              <a:t>1.2. Theory: The Malthus-Solow Economic Growth Model</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2020-01–12</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 research assistance by Anish Biligiri</a:t>
            </a:r>
          </a:p>
          <a:p>
            <a:pPr marL="0" indent="0" algn="ctr" defTabSz="370331">
              <a:spcBef>
                <a:spcPts val="900"/>
              </a:spcBef>
              <a:buSzTx/>
              <a:buFontTx/>
              <a:buNone/>
              <a:defRPr sz="1296">
                <a:latin typeface="+mj-lt"/>
                <a:ea typeface="+mj-ea"/>
                <a:cs typeface="+mj-cs"/>
                <a:sym typeface="Helvetica"/>
              </a:defRPr>
            </a:pPr>
          </a:p>
          <a:p>
            <a:pPr marL="0" indent="0" algn="ctr" defTabSz="370331">
              <a:spcBef>
                <a:spcPts val="900"/>
              </a:spcBef>
              <a:buSzTx/>
              <a:buFontTx/>
              <a:buNone/>
              <a:defRPr sz="1134">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https://github.com/braddelong/public-files/blob/master/econ-135-lecture-3.pptx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7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7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7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7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sp>
        <p:nvSpPr>
          <p:cNvPr id="83" name="10:45"/>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10:45</a:t>
            </a:r>
          </a:p>
        </p:txBody>
      </p:sp>
      <p:pic>
        <p:nvPicPr>
          <p:cNvPr id="84" name="Image" descr="Image"/>
          <p:cNvPicPr>
            <a:picLocks noChangeAspect="1"/>
          </p:cNvPicPr>
          <p:nvPr/>
        </p:nvPicPr>
        <p:blipFill>
          <a:blip r:embed="rId2">
            <a:extLst/>
          </a:blip>
          <a:stretch>
            <a:fillRect/>
          </a:stretch>
        </p:blipFill>
        <p:spPr>
          <a:xfrm>
            <a:off x="277663" y="1270000"/>
            <a:ext cx="8572501" cy="473011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87"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43484">
              <a:spcBef>
                <a:spcPts val="1100"/>
              </a:spcBef>
              <a:buSzTx/>
              <a:buFontTx/>
              <a:buNone/>
              <a:defRPr sz="2328">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Poverty, in the pre-industrial ages, with population growth on average, but with average population growth (and ideas innovation!) very slow</a:t>
            </a:r>
          </a:p>
          <a:p>
            <a:pPr lvl="1" marL="602982" indent="-233412" defTabSz="443484">
              <a:spcBef>
                <a:spcPts val="1100"/>
              </a:spcBef>
              <a:buFontTx/>
              <a:buChar char="•"/>
              <a:defRPr sz="2328">
                <a:latin typeface="Times New Roman"/>
                <a:ea typeface="Times New Roman"/>
                <a:cs typeface="Times New Roman"/>
                <a:sym typeface="Times New Roman"/>
              </a:defRPr>
            </a:pPr>
            <a:r>
              <a:t>n = 0.07%/yr; h = 0.035%/yr</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Growing prosperity, in the Industrial Revolution and the Modern Economic Growth ages</a:t>
            </a:r>
          </a:p>
          <a:p>
            <a:pPr lvl="1" marL="602982" indent="-233412" defTabSz="443484">
              <a:spcBef>
                <a:spcPts val="1100"/>
              </a:spcBef>
              <a:buFontTx/>
              <a:buChar char="•"/>
              <a:defRPr sz="2328">
                <a:latin typeface="Times New Roman"/>
                <a:ea typeface="Times New Roman"/>
                <a:cs typeface="Times New Roman"/>
                <a:sym typeface="Times New Roman"/>
              </a:defRPr>
            </a:pPr>
            <a:r>
              <a:t>In the MEG era: h = 2.06%/yr</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The great divergence since 1800</a:t>
            </a:r>
          </a:p>
          <a:p>
            <a:pPr lvl="1" marL="602982" indent="-233412" defTabSz="443484">
              <a:spcBef>
                <a:spcPts val="1100"/>
              </a:spcBef>
              <a:buFontTx/>
              <a:buChar char="•"/>
              <a:defRPr sz="2328">
                <a:latin typeface="Times New Roman"/>
                <a:ea typeface="Times New Roman"/>
                <a:cs typeface="Times New Roman"/>
                <a:sym typeface="Times New Roman"/>
              </a:defRPr>
            </a:pPr>
            <a:r>
              <a:t>Globalization</a:t>
            </a:r>
          </a:p>
          <a:p>
            <a:pPr lvl="1" marL="602982" indent="-233412" defTabSz="443484">
              <a:spcBef>
                <a:spcPts val="1100"/>
              </a:spcBef>
              <a:buFontTx/>
              <a:buChar char="•"/>
              <a:defRPr sz="2328">
                <a:latin typeface="Times New Roman"/>
                <a:ea typeface="Times New Roman"/>
                <a:cs typeface="Times New Roman"/>
                <a:sym typeface="Times New Roman"/>
              </a:defRPr>
            </a:pPr>
            <a:r>
              <a:t>American twentieth-century economic ascendancy</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Pre-industrial efflorescences and declines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Catch Our Breath…"/>
          <p:cNvSpPr txBox="1"/>
          <p:nvPr>
            <p:ph type="title"/>
          </p:nvPr>
        </p:nvSpPr>
        <p:spPr>
          <a:xfrm>
            <a:off x="276457" y="-1"/>
            <a:ext cx="8572501" cy="1270001"/>
          </a:xfrm>
          <a:prstGeom prst="rect">
            <a:avLst/>
          </a:prstGeom>
        </p:spPr>
        <p:txBody>
          <a:bodyPr/>
          <a:lstStyle/>
          <a:p>
            <a:pPr/>
            <a:r>
              <a:t>Catch Our Breath…</a:t>
            </a:r>
          </a:p>
        </p:txBody>
      </p:sp>
      <p:sp>
        <p:nvSpPr>
          <p:cNvPr id="9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91" name="Image" descr="Image"/>
          <p:cNvPicPr>
            <a:picLocks noChangeAspect="1"/>
          </p:cNvPicPr>
          <p:nvPr/>
        </p:nvPicPr>
        <p:blipFill>
          <a:blip r:embed="rId2">
            <a:extLst/>
          </a:blip>
          <a:stretch>
            <a:fillRect/>
          </a:stretch>
        </p:blipFill>
        <p:spPr>
          <a:xfrm>
            <a:off x="4113063" y="1270000"/>
            <a:ext cx="4735895"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Solow-Malthus Model Basics</a:t>
            </a:r>
          </a:p>
        </p:txBody>
      </p:sp>
      <p:sp>
        <p:nvSpPr>
          <p:cNvPr id="94"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 n=0.07%/yr x 0.2%/generation</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lvl="1" marL="621631" indent="-240631">
              <a:spcBef>
                <a:spcPts val="1200"/>
              </a:spcBef>
              <a:buFontTx/>
              <a:buChar char="•"/>
              <a:defRPr sz="2400">
                <a:latin typeface="Times New Roman"/>
                <a:ea typeface="Times New Roman"/>
                <a:cs typeface="Times New Roman"/>
                <a:sym typeface="Times New Roman"/>
              </a:defRPr>
            </a:pPr>
            <a:r>
              <a:t>We first need to make efficiency of labor a function of available natural resources per worker. </a:t>
            </a:r>
          </a:p>
          <a:p>
            <a:pPr lvl="1" marL="621631" indent="-240631">
              <a:spcBef>
                <a:spcPts val="1200"/>
              </a:spcBef>
              <a:buFontTx/>
              <a:buChar char="•"/>
              <a:defRPr sz="2400">
                <a:latin typeface="Times New Roman"/>
                <a:ea typeface="Times New Roman"/>
                <a:cs typeface="Times New Roman"/>
                <a:sym typeface="Times New Roman"/>
              </a:defRPr>
            </a:pPr>
            <a:r>
              <a:t>We do this by setting the rate of efficiency of labor growth </a:t>
            </a:r>
            <a:r>
              <a:rPr b="1"/>
              <a:t>g = h - n/γ</a:t>
            </a:r>
            <a:r>
              <a:t>: equal to the rate </a:t>
            </a:r>
            <a:r>
              <a:rPr b="1"/>
              <a:t>h </a:t>
            </a:r>
            <a:r>
              <a:t>at which the stock of useful ideas grows and the rate of rate of growth of the labor force growth </a:t>
            </a:r>
            <a:r>
              <a:rPr b="1"/>
              <a:t>n</a:t>
            </a:r>
            <a:r>
              <a:t> divided by a resource-importance parameter </a:t>
            </a:r>
            <a:r>
              <a:rPr b="1"/>
              <a:t>γ</a:t>
            </a:r>
            <a:r>
              <a:t>.</a:t>
            </a:r>
          </a:p>
          <a:p>
            <a:pPr lvl="1" marL="621631" indent="-240631">
              <a:spcBef>
                <a:spcPts val="1200"/>
              </a:spcBef>
              <a:buFontTx/>
              <a:buChar char="•"/>
              <a:defRPr sz="2400">
                <a:latin typeface="Times New Roman"/>
                <a:ea typeface="Times New Roman"/>
                <a:cs typeface="Times New Roman"/>
                <a:sym typeface="Times New Roman"/>
              </a:defRPr>
            </a:pPr>
            <a:r>
              <a:t>Thus g = 0 if and only if: </a:t>
            </a:r>
            <a:r>
              <a:rPr b="1"/>
              <a:t>n = n</a:t>
            </a:r>
            <a:r>
              <a:rPr b="1" baseline="31999"/>
              <a:t>*mal</a:t>
            </a:r>
            <a:r>
              <a:rPr b="1"/>
              <a:t> = hγ.</a:t>
            </a:r>
            <a:endParaRPr b="1"/>
          </a:p>
          <a:p>
            <a:pPr lvl="1" marL="621631" indent="-240631">
              <a:spcBef>
                <a:spcPts val="1200"/>
              </a:spcBef>
              <a:buFontTx/>
              <a:buChar char="•"/>
              <a:defRPr sz="2400">
                <a:latin typeface="Times New Roman"/>
                <a:ea typeface="Times New Roman"/>
                <a:cs typeface="Times New Roman"/>
                <a:sym typeface="Times New Roman"/>
              </a:defRPr>
            </a:pPr>
            <a:r>
              <a:t>What could make this happen?</a:t>
            </a:r>
          </a:p>
        </p:txBody>
      </p:sp>
      <p:sp>
        <p:nvSpPr>
          <p:cNvPr id="97"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Back before 1500—and even later—people are anxious to have childr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lvl="1" marL="590550" indent="-228600" defTabSz="434340">
              <a:spcBef>
                <a:spcPts val="1100"/>
              </a:spcBef>
              <a:buFontTx/>
              <a:buChar char="•"/>
              <a:defRPr sz="2280">
                <a:latin typeface="Times New Roman"/>
                <a:ea typeface="Times New Roman"/>
                <a:cs typeface="Times New Roman"/>
                <a:sym typeface="Times New Roman"/>
              </a:defRPr>
            </a:pPr>
            <a:r>
              <a:t>In the hope that some of them will survive to themselves reproduce.</a:t>
            </a:r>
          </a:p>
          <a:p>
            <a:pPr lvl="1" marL="590550" indent="-228600" defTabSz="434340">
              <a:spcBef>
                <a:spcPts val="1100"/>
              </a:spcBef>
              <a:buFontTx/>
              <a:buChar char="•"/>
              <a:defRPr sz="2280">
                <a:latin typeface="Times New Roman"/>
                <a:ea typeface="Times New Roman"/>
                <a:cs typeface="Times New Roman"/>
                <a:sym typeface="Times New Roman"/>
              </a:defRPr>
            </a:pPr>
            <a:r>
              <a:t>Plus a world without reliable and effective family planning mechanisms.</a:t>
            </a:r>
          </a:p>
          <a:p>
            <a:pPr lvl="1" marL="590550" indent="-228600" defTabSz="434340">
              <a:spcBef>
                <a:spcPts val="1100"/>
              </a:spcBef>
              <a:buFontTx/>
              <a:buChar char="•"/>
              <a:defRPr sz="2280">
                <a:latin typeface="Times New Roman"/>
                <a:ea typeface="Times New Roman"/>
                <a:cs typeface="Times New Roman"/>
                <a:sym typeface="Times New Roman"/>
              </a:defRPr>
            </a:pPr>
            <a:r>
              <a:t>Let’s say: </a:t>
            </a:r>
          </a:p>
          <a:p>
            <a:pPr lvl="2" marL="9525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lvl="2" marL="9525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lvl="3" marL="1314450" indent="-228600" defTabSz="434340">
              <a:spcBef>
                <a:spcPts val="1100"/>
              </a:spcBef>
              <a:buFontTx/>
              <a:buChar char="•"/>
              <a:defRPr sz="2280">
                <a:latin typeface="Times New Roman"/>
                <a:ea typeface="Times New Roman"/>
                <a:cs typeface="Times New Roman"/>
                <a:sym typeface="Times New Roman"/>
              </a:defRPr>
            </a:pPr>
            <a:r>
              <a:t>Depends on sociology—marriage ages, &amp;c….</a:t>
            </a:r>
          </a:p>
          <a:p>
            <a:pPr lvl="1" marL="590550" indent="-228600" defTabSz="434340">
              <a:spcBef>
                <a:spcPts val="1100"/>
              </a:spcBef>
              <a:buFontTx/>
              <a:buChar char="•"/>
              <a:defRPr sz="2280">
                <a:latin typeface="Times New Roman"/>
                <a:ea typeface="Times New Roman"/>
                <a:cs typeface="Times New Roman"/>
                <a:sym typeface="Times New Roman"/>
              </a:defRPr>
            </a:pPr>
            <a:r>
              <a:t>Then, back before the demographic transition: </a:t>
            </a:r>
          </a:p>
          <a:p>
            <a:pPr lvl="2" marL="952500" indent="-228600" defTabSz="434340">
              <a:spcBef>
                <a:spcPts val="1100"/>
              </a:spcBef>
              <a:buFontTx/>
              <a:defRPr b="1" sz="2280">
                <a:latin typeface="Times New Roman"/>
                <a:ea typeface="Times New Roman"/>
                <a:cs typeface="Times New Roman"/>
                <a:sym typeface="Times New Roman"/>
              </a:defRPr>
            </a:pPr>
            <a:r>
              <a:t>n = β(y/(Φy</a:t>
            </a:r>
            <a:r>
              <a:rPr baseline="31999"/>
              <a:t>sub</a:t>
            </a:r>
            <a:r>
              <a:t>) - 1)</a:t>
            </a:r>
          </a:p>
        </p:txBody>
      </p:sp>
      <p:sp>
        <p:nvSpPr>
          <p:cNvPr id="100" name="Solow-Malthus Model Basics: Population and Labor-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Population and Labor-Force Growth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Malthusian Equilibrium: Living Standard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Living Standards</a:t>
            </a:r>
          </a:p>
        </p:txBody>
      </p:sp>
      <p:sp>
        <p:nvSpPr>
          <p:cNvPr id="103" name="Population and the labor force are growing just fast enough to soak up the benefits of new useful ideas:…"/>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Population and the labor force are growing just fast enough to soak up the benefits of new useful ideas:</a:t>
            </a:r>
          </a:p>
          <a:p>
            <a:pPr lvl="1" marL="621631" indent="-240631">
              <a:spcBef>
                <a:spcPts val="1200"/>
              </a:spcBef>
              <a:buFontTx/>
              <a:buChar char="•"/>
              <a:defRPr sz="2400">
                <a:latin typeface="Times New Roman"/>
                <a:ea typeface="Times New Roman"/>
                <a:cs typeface="Times New Roman"/>
                <a:sym typeface="Times New Roman"/>
              </a:defRPr>
            </a:pPr>
            <a:r>
              <a:rPr b="1"/>
              <a:t>hγ = n</a:t>
            </a:r>
            <a:r>
              <a:rPr b="1" baseline="31999"/>
              <a:t>*mal</a:t>
            </a:r>
            <a:r>
              <a:rPr b="1"/>
              <a:t> = β(y/(Φy</a:t>
            </a:r>
            <a:r>
              <a:rPr b="1" baseline="31999"/>
              <a:t>sub</a:t>
            </a:r>
            <a:r>
              <a:rPr b="1"/>
              <a:t>) - 1)</a:t>
            </a:r>
            <a:r>
              <a:t> In a world without reliable and effective family planning mechanisms.</a:t>
            </a:r>
          </a:p>
          <a:p>
            <a:pPr lvl="1" marL="621631" indent="-240631">
              <a:spcBef>
                <a:spcPts val="1200"/>
              </a:spcBef>
              <a:buFontTx/>
              <a:buChar char="•"/>
              <a:defRPr sz="2400">
                <a:latin typeface="Times New Roman"/>
                <a:ea typeface="Times New Roman"/>
                <a:cs typeface="Times New Roman"/>
                <a:sym typeface="Times New Roman"/>
              </a:defRPr>
            </a:pPr>
            <a:r>
              <a:t>This gives us: </a:t>
            </a:r>
            <a:r>
              <a:rPr b="1"/>
              <a:t>y</a:t>
            </a:r>
            <a:r>
              <a:rPr b="1" baseline="31999"/>
              <a:t>*mal</a:t>
            </a:r>
            <a:r>
              <a:rPr b="1"/>
              <a:t> = Φy</a:t>
            </a:r>
            <a:r>
              <a:rPr b="1" baseline="31999"/>
              <a:t>sub</a:t>
            </a:r>
            <a:r>
              <a:rPr b="1"/>
              <a:t>(1+ hγ/β).</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high enough that necessities consumption allows for enough population growth to soak up the (slow) rate of ideas generation.</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above subsistence—but not that far above subsistence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Malthusian Equilibrium: Population and Labor 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a:t>
            </a:r>
          </a:p>
        </p:txBody>
      </p:sp>
      <p:sp>
        <p:nvSpPr>
          <p:cNvPr id="106" name="How big will the population and labor force then b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big will the population and labor force then be?:</a:t>
            </a:r>
          </a:p>
          <a:p>
            <a:pPr lvl="1" marL="621631" indent="-240631">
              <a:spcBef>
                <a:spcPts val="1200"/>
              </a:spcBef>
              <a:buFontTx/>
              <a:buChar char="•"/>
              <a:defRPr sz="2400">
                <a:latin typeface="Times New Roman"/>
                <a:ea typeface="Times New Roman"/>
                <a:cs typeface="Times New Roman"/>
                <a:sym typeface="Times New Roman"/>
              </a:defRPr>
            </a:pPr>
            <a:r>
              <a:t>It needs to be at the level that preserves the Malthusian equilibrium:</a:t>
            </a:r>
          </a:p>
          <a:p>
            <a:pPr lvl="2" marL="1002631" indent="-240631">
              <a:spcBef>
                <a:spcPts val="1200"/>
              </a:spcBef>
              <a:buFontTx/>
              <a:defRPr sz="2400">
                <a:latin typeface="Times New Roman"/>
                <a:ea typeface="Times New Roman"/>
                <a:cs typeface="Times New Roman"/>
                <a:sym typeface="Times New Roman"/>
              </a:defRPr>
            </a:pPr>
            <a:r>
              <a:t>Generates </a:t>
            </a:r>
            <a:r>
              <a:rPr b="1"/>
              <a:t>y</a:t>
            </a:r>
            <a:r>
              <a:rPr b="1" baseline="31999"/>
              <a:t>*mal</a:t>
            </a:r>
            <a:r>
              <a:rPr b="1"/>
              <a:t> = Φy</a:t>
            </a:r>
            <a:r>
              <a:rPr b="1" baseline="31999"/>
              <a:t>sub</a:t>
            </a:r>
            <a:r>
              <a:rPr b="1"/>
              <a:t>(1+ hγ/β)</a:t>
            </a:r>
            <a:endParaRPr b="1"/>
          </a:p>
          <a:p>
            <a:pPr lvl="1" marL="621631" indent="-240631">
              <a:spcBef>
                <a:spcPts val="1200"/>
              </a:spcBef>
              <a:buFontTx/>
              <a:buChar char="•"/>
              <a:defRPr sz="2400">
                <a:latin typeface="Times New Roman"/>
                <a:ea typeface="Times New Roman"/>
                <a:cs typeface="Times New Roman"/>
                <a:sym typeface="Times New Roman"/>
              </a:defRPr>
            </a:pPr>
            <a:r>
              <a:rPr b="1"/>
              <a:t>y</a:t>
            </a:r>
            <a:r>
              <a:rPr b="1" baseline="31999"/>
              <a:t>*mal</a:t>
            </a:r>
            <a:r>
              <a:rPr b="1"/>
              <a:t> = (s/(n+g+δ))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t>And we know that in Malthusian equilibrium, </a:t>
            </a:r>
            <a:r>
              <a:rPr b="1"/>
              <a:t>g=0</a:t>
            </a:r>
            <a:r>
              <a:t> and </a:t>
            </a:r>
            <a:r>
              <a:rPr b="1"/>
              <a:t>n = hγ</a:t>
            </a:r>
            <a:endParaRPr b="1"/>
          </a:p>
          <a:p>
            <a:pPr lvl="2" marL="1002631" indent="-240631">
              <a:spcBef>
                <a:spcPts val="1200"/>
              </a:spcBef>
              <a:buFontTx/>
              <a:defRPr sz="2400">
                <a:latin typeface="Times New Roman"/>
                <a:ea typeface="Times New Roman"/>
                <a:cs typeface="Times New Roman"/>
                <a:sym typeface="Times New Roman"/>
              </a:defRPr>
            </a:pPr>
            <a:r>
              <a:t>So: </a:t>
            </a:r>
            <a:r>
              <a:rPr b="1"/>
              <a:t>y</a:t>
            </a:r>
            <a:r>
              <a:rPr b="1" baseline="31999"/>
              <a:t>*mal</a:t>
            </a:r>
            <a:r>
              <a:rPr b="1"/>
              <a:t> = (s/(hγ+δ))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rPr b="1"/>
              <a:t>E = HL</a:t>
            </a:r>
            <a:r>
              <a:rPr b="1" baseline="31999"/>
              <a:t>-(1/γ)</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Read Beforehand: J. Bradford DeLong: Lecture Notes: Malthusian Economies &lt;https://tinyurl.com/dl-2020-01-18g&gt;…"/>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46888">
              <a:spcBef>
                <a:spcPts val="0"/>
              </a:spcBef>
              <a:buSzTx/>
              <a:buFontTx/>
              <a:buNone/>
              <a:defRPr b="1" sz="1296">
                <a:latin typeface="+mj-lt"/>
                <a:ea typeface="+mj-ea"/>
                <a:cs typeface="+mj-cs"/>
                <a:sym typeface="Helvetica"/>
              </a:defRPr>
            </a:pPr>
            <a:r>
              <a:t>Read Beforehand: </a:t>
            </a:r>
            <a:r>
              <a:rPr b="0"/>
              <a:t>J. Bradford DeLong: </a:t>
            </a:r>
            <a:r>
              <a:rPr b="0" i="1"/>
              <a:t>Lecture Notes: Malthusian Economies</a:t>
            </a:r>
            <a:r>
              <a:rPr b="0"/>
              <a:t> &lt;</a:t>
            </a:r>
            <a:r>
              <a:rPr b="0" u="sng">
                <a:solidFill>
                  <a:srgbClr val="0000FF"/>
                </a:solidFill>
                <a:uFill>
                  <a:solidFill>
                    <a:srgbClr val="0000FF"/>
                  </a:solidFill>
                </a:uFill>
                <a:hlinkClick r:id="rId2" invalidUrl="" action="" tgtFrame="" tooltip="" history="1" highlightClick="0" endSnd="0"/>
              </a:rPr>
              <a:t>https://tinyurl.com/dl-2020-01-18g</a:t>
            </a:r>
            <a:r>
              <a:rPr b="0"/>
              <a:t>&gt;</a:t>
            </a:r>
            <a:endParaRPr b="0"/>
          </a:p>
          <a:p>
            <a:pPr marL="0" indent="0" defTabSz="246888">
              <a:spcBef>
                <a:spcPts val="0"/>
              </a:spcBef>
              <a:buSzTx/>
              <a:buFontTx/>
              <a:buNone/>
              <a:defRPr b="1" sz="1296">
                <a:latin typeface="+mj-lt"/>
                <a:ea typeface="+mj-ea"/>
                <a:cs typeface="+mj-cs"/>
                <a:sym typeface="Helvetica"/>
              </a:defRPr>
            </a:pPr>
            <a:r>
              <a:t>Read Beforehand: </a:t>
            </a:r>
            <a:r>
              <a:rPr b="0"/>
              <a:t>Greg Clark: </a:t>
            </a:r>
            <a:r>
              <a:rPr b="0" i="1"/>
              <a:t>A Farewell to Alms</a:t>
            </a:r>
            <a:r>
              <a:rPr b="0"/>
              <a:t>,  selections &lt;</a:t>
            </a:r>
            <a:r>
              <a:rPr b="0" u="sng">
                <a:solidFill>
                  <a:srgbClr val="0000FF"/>
                </a:solidFill>
                <a:uFill>
                  <a:solidFill>
                    <a:srgbClr val="0000FF"/>
                  </a:solidFill>
                </a:uFill>
                <a:hlinkClick r:id="rId3" invalidUrl="" action="" tgtFrame="" tooltip="" history="1" highlightClick="0" endSnd="0"/>
              </a:rPr>
              <a:t>https://delong.typepad.com/files/clark-alms-selections.pdf</a:t>
            </a:r>
            <a:r>
              <a:rPr b="0"/>
              <a:t>&gt;</a:t>
            </a:r>
            <a:endParaRPr b="0"/>
          </a:p>
          <a:p>
            <a:pPr marL="0" indent="0" defTabSz="246888">
              <a:spcBef>
                <a:spcPts val="0"/>
              </a:spcBef>
              <a:buSzTx/>
              <a:buFontTx/>
              <a:buNone/>
              <a:defRPr b="1" sz="1296">
                <a:latin typeface="+mj-lt"/>
                <a:ea typeface="+mj-ea"/>
                <a:cs typeface="+mj-cs"/>
                <a:sym typeface="Helvetica"/>
              </a:defRPr>
            </a:pPr>
            <a:r>
              <a:t>Slides: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https://github.com/braddelong/public-files/blob/master/econ-135-lecture-3.pptx</a:t>
            </a:r>
            <a:r>
              <a:rPr b="0"/>
              <a:t>&gt;</a:t>
            </a:r>
            <a:endParaRPr b="0"/>
          </a:p>
          <a:p>
            <a:pPr marL="0" indent="0" defTabSz="246888">
              <a:spcBef>
                <a:spcPts val="0"/>
              </a:spcBef>
              <a:buSzTx/>
              <a:buFontTx/>
              <a:buNone/>
              <a:defRPr b="1" sz="1296">
                <a:latin typeface="+mj-lt"/>
                <a:ea typeface="+mj-ea"/>
                <a:cs typeface="+mj-cs"/>
                <a:sym typeface="Helvetica"/>
              </a:defRPr>
            </a:pPr>
          </a:p>
          <a:p>
            <a:pPr marL="173254" indent="-173254" defTabSz="246888">
              <a:spcBef>
                <a:spcPts val="600"/>
              </a:spcBef>
              <a:buFontTx/>
              <a:buAutoNum type="arabicPeriod" startAt="1"/>
              <a:defRPr sz="1296">
                <a:latin typeface="Times New Roman"/>
                <a:ea typeface="Times New Roman"/>
                <a:cs typeface="Times New Roman"/>
                <a:sym typeface="Times New Roman"/>
              </a:defRPr>
            </a:pPr>
            <a:r>
              <a:rPr b="1"/>
              <a:t>Review</a:t>
            </a:r>
            <a:r>
              <a:t>: Long-run shape of global economic growth</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Solow-Malthus model basics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Review</a:t>
            </a:r>
            <a:r>
              <a:rPr b="0"/>
              <a:t>: Solow model essentials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Applying the Solow-Malthus model</a:t>
            </a:r>
            <a:endParaRPr b="0"/>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https://datahub.berkeley.edu/user/delong@econ.berkeley.edu/notebooks/LS2019/2019-10-14-Ancient_Economies.ipynb</a:t>
            </a:r>
            <a:r>
              <a:t>&gt;</a:t>
            </a:r>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https://nbviewer.jupyter.org/github/braddelong/LS2019/blob/master/2019-10-14-Ancient_Economies.ipynb</a:t>
            </a:r>
            <a:r>
              <a:t>&gt;</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Assignment:</a:t>
            </a:r>
            <a:r>
              <a:rPr b="0"/>
              <a:t> What is economics? paper &lt;</a:t>
            </a:r>
            <a:r>
              <a:rPr b="0" u="sng">
                <a:solidFill>
                  <a:srgbClr val="0000FF"/>
                </a:solidFill>
                <a:uFill>
                  <a:solidFill>
                    <a:srgbClr val="0000FF"/>
                  </a:solidFill>
                </a:uFill>
                <a:hlinkClick r:id="rId7" invalidUrl="" action="" tgtFrame="" tooltip="" history="1" highlightClick="0" endSnd="0"/>
              </a:rPr>
              <a:t>https://bcourses.berkeley.edu/courses/1487685/assignments/8065184</a:t>
            </a:r>
            <a:r>
              <a:rPr b="0"/>
              <a:t>&gt;</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Big Ideas</a:t>
            </a:r>
            <a:r>
              <a:rPr b="0"/>
              <a:t>: Principal takeaways from this class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MOAR</a:t>
            </a:r>
            <a:r>
              <a:rPr b="0"/>
              <a:t> references:</a:t>
            </a:r>
            <a:endParaRPr b="0"/>
          </a:p>
          <a:p>
            <a:pPr lvl="1" marL="335681" indent="-129941" defTabSz="246888">
              <a:spcBef>
                <a:spcPts val="600"/>
              </a:spcBef>
              <a:buFontTx/>
              <a:buChar char="•"/>
              <a:defRPr b="1" sz="1296">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8" invalidUrl="" action="" tgtFrame="" tooltip="" history="1" highlightClick="0" endSnd="0"/>
              </a:rPr>
              <a:t>https://web.stanford.edu/~chadj/facts.pdf</a:t>
            </a:r>
            <a:r>
              <a:rPr b="0"/>
              <a:t>&gt;... </a:t>
            </a:r>
            <a:endParaRPr b="0"/>
          </a:p>
          <a:p>
            <a:pPr lvl="1" marL="335681" indent="-129941" defTabSz="246888">
              <a:spcBef>
                <a:spcPts val="600"/>
              </a:spcBef>
              <a:buFontTx/>
              <a:buChar char="•"/>
              <a:defRPr sz="1296">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9" invalidUrl="" action="" tgtFrame="" tooltip="" history="1" highlightClick="0" endSnd="0"/>
              </a:rPr>
              <a:t>https://delong.typepad.com/files/clark-condition.pdf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10" invalidUrl="" action="" tgtFrame="" tooltip="" history="1" highlightClick="0" endSnd="0"/>
              </a:rPr>
              <a:t>https://delong.typepad.com/files/morris-rules-3.pdf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11" invalidUrl="" action="" tgtFrame="" tooltip="" history="1" highlightClick="0" endSnd="0"/>
              </a:rPr>
              <a:t>https://delong.typepad.com/files/crone-pre-selections.pdf</a:t>
            </a:r>
            <a:r>
              <a:t>&gt;...</a:t>
            </a:r>
          </a:p>
        </p:txBody>
      </p:sp>
      <p:sp>
        <p:nvSpPr>
          <p:cNvPr id="40" name="Lecture Outlin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Lecture 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Malthusian Equilibrium: Population and Labor Force Grow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a:t>
            </a:r>
          </a:p>
        </p:txBody>
      </p:sp>
      <p:sp>
        <p:nvSpPr>
          <p:cNvPr id="109"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16052">
              <a:spcBef>
                <a:spcPts val="1000"/>
              </a:spcBef>
              <a:buSzTx/>
              <a:buFontTx/>
              <a:buNone/>
              <a:defRPr sz="2184">
                <a:latin typeface="Times New Roman"/>
                <a:ea typeface="Times New Roman"/>
                <a:cs typeface="Times New Roman"/>
                <a:sym typeface="Times New Roman"/>
              </a:defRPr>
            </a:pPr>
            <a:r>
              <a:rPr b="1"/>
              <a:t>The master equations are then:</a:t>
            </a:r>
          </a:p>
          <a:p>
            <a:pPr marL="218974" indent="-218974" defTabSz="416052">
              <a:spcBef>
                <a:spcPts val="1000"/>
              </a:spcBef>
              <a:buFontTx/>
              <a:defRPr sz="2184">
                <a:latin typeface="Times New Roman"/>
                <a:ea typeface="Times New Roman"/>
                <a:cs typeface="Times New Roman"/>
                <a:sym typeface="Times New Roman"/>
              </a:defRPr>
            </a:pPr>
            <a:r>
              <a:rPr b="1"/>
              <a:t>y</a:t>
            </a:r>
            <a:r>
              <a:rPr b="1" baseline="31999"/>
              <a:t>*mal</a:t>
            </a:r>
            <a:r>
              <a:rPr b="1"/>
              <a:t> = (s/(hγ+δ))</a:t>
            </a:r>
            <a:r>
              <a:rPr b="1" baseline="31999"/>
              <a:t>θ</a:t>
            </a:r>
            <a:r>
              <a:rPr b="1"/>
              <a:t>HL</a:t>
            </a:r>
            <a:r>
              <a:rPr b="1" baseline="31999"/>
              <a:t>-(1/γ)</a:t>
            </a:r>
            <a:endParaRPr b="1"/>
          </a:p>
          <a:p>
            <a:pPr marL="218974" indent="-218974" defTabSz="416052">
              <a:spcBef>
                <a:spcPts val="1000"/>
              </a:spcBef>
              <a:buFontTx/>
              <a:defRPr sz="218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p>
          <a:p>
            <a:pPr marL="218974" indent="-218974" defTabSz="416052">
              <a:spcBef>
                <a:spcPts val="1000"/>
              </a:spcBef>
              <a:buFontTx/>
              <a:defRPr sz="2184">
                <a:latin typeface="Times New Roman"/>
                <a:ea typeface="Times New Roman"/>
                <a:cs typeface="Times New Roman"/>
                <a:sym typeface="Times New Roman"/>
              </a:defRPr>
            </a:pPr>
            <a:r>
              <a:t>How do we understand this?:</a:t>
            </a:r>
          </a:p>
          <a:p>
            <a:pPr lvl="1" marL="565684" indent="-218974" defTabSz="416052">
              <a:spcBef>
                <a:spcPts val="1000"/>
              </a:spcBef>
              <a:buFontTx/>
              <a:buChar char="•"/>
              <a:defRPr sz="2184">
                <a:latin typeface="Times New Roman"/>
                <a:ea typeface="Times New Roman"/>
                <a:cs typeface="Times New Roman"/>
                <a:sym typeface="Times New Roman"/>
              </a:defRPr>
            </a:pPr>
            <a:r>
              <a:t>Two nuisance terms: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population response is smaller, the resource scarcity drag is lower, or ideas generation is faster in order to generate the wedge in living standards above subsistence needed to get enough population growth to soak up the benefits of new ideas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ideas generation is faster or the resource scarcity drag is lower because those will lower the economy’s steady-state capital intensity, and make it less productive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Malthusian Equilibrium: Population and Labor Force Growth I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III</a:t>
            </a:r>
          </a:p>
        </p:txBody>
      </p:sp>
      <p:sp>
        <p:nvSpPr>
          <p:cNvPr id="112"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8911">
              <a:spcBef>
                <a:spcPts val="1100"/>
              </a:spcBef>
              <a:buSzTx/>
              <a:buFontTx/>
              <a:buNone/>
              <a:defRPr sz="2304">
                <a:latin typeface="Times New Roman"/>
                <a:ea typeface="Times New Roman"/>
                <a:cs typeface="Times New Roman"/>
                <a:sym typeface="Times New Roman"/>
              </a:defRPr>
            </a:pPr>
            <a:r>
              <a:rPr b="1"/>
              <a:t>The master equations are then:</a:t>
            </a:r>
          </a:p>
          <a:p>
            <a:pPr marL="231006" indent="-231006" defTabSz="438911">
              <a:spcBef>
                <a:spcPts val="1100"/>
              </a:spcBef>
              <a:buFontTx/>
              <a:defRPr sz="2304">
                <a:latin typeface="Times New Roman"/>
                <a:ea typeface="Times New Roman"/>
                <a:cs typeface="Times New Roman"/>
                <a:sym typeface="Times New Roman"/>
              </a:defRPr>
            </a:pPr>
            <a:r>
              <a:rPr b="1"/>
              <a:t>y</a:t>
            </a:r>
            <a:r>
              <a:rPr b="1" baseline="31999"/>
              <a:t>*mal</a:t>
            </a:r>
            <a:r>
              <a:rPr b="1"/>
              <a:t> = (s/(hγ+δ))</a:t>
            </a:r>
            <a:r>
              <a:rPr b="1" baseline="31999"/>
              <a:t>θ</a:t>
            </a:r>
            <a:r>
              <a:rPr b="1"/>
              <a:t>HL</a:t>
            </a:r>
            <a:r>
              <a:rPr b="1" baseline="31999"/>
              <a:t>-(1/γ)</a:t>
            </a:r>
            <a:endParaRPr b="1"/>
          </a:p>
          <a:p>
            <a:pPr marL="231006" indent="-231006" defTabSz="438911">
              <a:spcBef>
                <a:spcPts val="1100"/>
              </a:spcBef>
              <a:buFontTx/>
              <a:defRPr sz="230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endParaRPr baseline="31999"/>
          </a:p>
          <a:p>
            <a:pPr marL="231006" indent="-231006" defTabSz="438911">
              <a:spcBef>
                <a:spcPts val="1100"/>
              </a:spcBef>
              <a:buFontTx/>
              <a:defRPr sz="2304">
                <a:latin typeface="Times New Roman"/>
                <a:ea typeface="Times New Roman"/>
                <a:cs typeface="Times New Roman"/>
                <a:sym typeface="Times New Roman"/>
              </a:defRPr>
            </a:pPr>
            <a:r>
              <a:t>Three significant terms:</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(H/y</a:t>
            </a:r>
            <a:r>
              <a:rPr b="1" baseline="31999"/>
              <a:t>sub</a:t>
            </a:r>
            <a:r>
              <a:rPr b="1"/>
              <a:t>)</a:t>
            </a:r>
            <a:r>
              <a:t> of ideas to subsistence necessities consumption</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(s/δ)</a:t>
            </a:r>
            <a:r>
              <a:rPr b="1" baseline="31999"/>
              <a:t>θ </a:t>
            </a:r>
            <a:r>
              <a:t>of savings and investment to depreciation raised to the parameter </a:t>
            </a:r>
            <a:r>
              <a:rPr b="1"/>
              <a:t>θ</a:t>
            </a:r>
          </a:p>
          <a:p>
            <a:pPr lvl="1" marL="596766" indent="-231006" defTabSz="438911">
              <a:spcBef>
                <a:spcPts val="1100"/>
              </a:spcBef>
              <a:buFontTx/>
              <a:buChar char="•"/>
              <a:defRPr sz="2304">
                <a:latin typeface="Times New Roman"/>
                <a:ea typeface="Times New Roman"/>
                <a:cs typeface="Times New Roman"/>
                <a:sym typeface="Times New Roman"/>
              </a:defRPr>
            </a:pPr>
            <a:r>
              <a:rPr b="1"/>
              <a:t>(1/Φ)</a:t>
            </a:r>
            <a:r>
              <a:t>: the greater the taste for “luxuries”, the lower the population</a:t>
            </a:r>
          </a:p>
          <a:p>
            <a:pPr lvl="2" marL="962526" indent="-231006" defTabSz="438911">
              <a:spcBef>
                <a:spcPts val="1100"/>
              </a:spcBef>
              <a:buFontTx/>
              <a:defRPr sz="2304">
                <a:latin typeface="Times New Roman"/>
                <a:ea typeface="Times New Roman"/>
                <a:cs typeface="Times New Roman"/>
                <a:sym typeface="Times New Roman"/>
              </a:defRPr>
            </a:pPr>
            <a:r>
              <a:t>And living in cities is perhaps the most important of the luxuries </a:t>
            </a:r>
          </a:p>
          <a:p>
            <a:pPr marL="231006" indent="-231006" defTabSz="438911">
              <a:spcBef>
                <a:spcPts val="1100"/>
              </a:spcBef>
              <a:buFontTx/>
              <a:defRPr sz="2304">
                <a:latin typeface="Times New Roman"/>
                <a:ea typeface="Times New Roman"/>
                <a:cs typeface="Times New Roman"/>
                <a:sym typeface="Times New Roman"/>
              </a:defRPr>
            </a:pPr>
            <a:r>
              <a:t>All these are then magnified by the parameter </a:t>
            </a:r>
            <a:r>
              <a:rPr b="1"/>
              <a:t>γ</a:t>
            </a:r>
            <a:r>
              <a:t> in their effect on population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Understanding Malthusian Equilibriu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Malthusian Equilibrium</a:t>
            </a:r>
          </a:p>
        </p:txBody>
      </p:sp>
      <p:pic>
        <p:nvPicPr>
          <p:cNvPr id="115"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16"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sp>
        <p:nvSpPr>
          <p:cNvPr id="117" name="Interpretation…"/>
          <p:cNvSpPr txBox="1"/>
          <p:nvPr>
            <p:ph type="body" sz="half" idx="4294967295"/>
          </p:nvPr>
        </p:nvSpPr>
        <p:spPr>
          <a:xfrm>
            <a:off x="277663" y="3662005"/>
            <a:ext cx="8572501" cy="2757709"/>
          </a:xfrm>
          <a:prstGeom prst="rect">
            <a:avLst/>
          </a:prstGeom>
        </p:spPr>
        <p:txBody>
          <a:bodyPr>
            <a:normAutofit fontScale="100000" lnSpcReduction="0"/>
          </a:bodyPr>
          <a:lstStyle/>
          <a:p>
            <a:pPr marL="0" indent="0">
              <a:spcBef>
                <a:spcPts val="0"/>
              </a:spcBef>
              <a:buSzTx/>
              <a:buFontTx/>
              <a:buNone/>
              <a:defRPr sz="2400">
                <a:latin typeface="Times New Roman"/>
                <a:ea typeface="Times New Roman"/>
                <a:cs typeface="Times New Roman"/>
                <a:sym typeface="Times New Roman"/>
              </a:defRPr>
            </a:pPr>
            <a:r>
              <a:rPr b="1"/>
              <a:t>Interpretation</a:t>
            </a:r>
          </a:p>
          <a:p>
            <a:pPr marL="240631" indent="-240631">
              <a:spcBef>
                <a:spcPts val="0"/>
              </a:spcBef>
              <a:buFontTx/>
              <a:defRPr sz="2400">
                <a:latin typeface="Times New Roman"/>
                <a:ea typeface="Times New Roman"/>
                <a:cs typeface="Times New Roman"/>
                <a:sym typeface="Times New Roman"/>
              </a:defRPr>
            </a:pPr>
            <a:r>
              <a:t>Start with the rate </a:t>
            </a:r>
            <a:r>
              <a:rPr b="1"/>
              <a:t>ℎ</a:t>
            </a:r>
            <a:r>
              <a:t> of new economically-useful ideas </a:t>
            </a:r>
          </a:p>
          <a:p>
            <a:pPr marL="240631" indent="-240631">
              <a:spcBef>
                <a:spcPts val="0"/>
              </a:spcBef>
              <a:buFontTx/>
              <a:defRPr sz="2400">
                <a:latin typeface="Times New Roman"/>
                <a:ea typeface="Times New Roman"/>
                <a:cs typeface="Times New Roman"/>
                <a:sym typeface="Times New Roman"/>
              </a:defRPr>
            </a:pPr>
            <a:r>
              <a:t>Add on the resource-scarcity parameter </a:t>
            </a:r>
            <a:r>
              <a:rPr b="1"/>
              <a:t>𝛾</a:t>
            </a:r>
          </a:p>
          <a:p>
            <a:pPr marL="240631" indent="-240631">
              <a:spcBef>
                <a:spcPts val="0"/>
              </a:spcBef>
              <a:buFontTx/>
              <a:defRPr sz="2400">
                <a:latin typeface="Times New Roman"/>
                <a:ea typeface="Times New Roman"/>
                <a:cs typeface="Times New Roman"/>
                <a:sym typeface="Times New Roman"/>
              </a:defRPr>
            </a:pPr>
            <a:r>
              <a:t>From those derive the Malthusian population growth rate </a:t>
            </a:r>
            <a:r>
              <a:rPr b="1"/>
              <a:t>𝑛</a:t>
            </a:r>
            <a:r>
              <a:rPr b="1" baseline="31999"/>
              <a:t>∗𝑚𝑎𝑙</a:t>
            </a:r>
            <a:r>
              <a:rPr b="1"/>
              <a:t> = 𝛾ℎ</a:t>
            </a:r>
          </a:p>
          <a:p>
            <a:pPr marL="240631" indent="-240631">
              <a:spcBef>
                <a:spcPts val="0"/>
              </a:spcBef>
              <a:buFontTx/>
              <a:defRPr sz="2400">
                <a:latin typeface="Times New Roman"/>
                <a:ea typeface="Times New Roman"/>
                <a:cs typeface="Times New Roman"/>
                <a:sym typeface="Times New Roman"/>
              </a:defRPr>
            </a:pPr>
            <a:r>
              <a:t>Then derive the Malthusian standard of living </a:t>
            </a:r>
            <a:r>
              <a:rPr b="1"/>
              <a:t>y</a:t>
            </a:r>
            <a:r>
              <a:rPr b="1" baseline="31999"/>
              <a:t>*mal</a:t>
            </a:r>
            <a:endParaRPr b="1" baseline="31999"/>
          </a:p>
          <a:p>
            <a:pPr marL="240631" indent="-240631">
              <a:spcBef>
                <a:spcPts val="0"/>
              </a:spcBef>
              <a:buFontTx/>
              <a:defRPr sz="2400">
                <a:latin typeface="Times New Roman"/>
                <a:ea typeface="Times New Roman"/>
                <a:cs typeface="Times New Roman"/>
                <a:sym typeface="Times New Roman"/>
              </a:defRPr>
            </a:pPr>
            <a:r>
              <a:t>Then derive the Malthusian population and labor force </a:t>
            </a:r>
            <a:r>
              <a:rPr b="1"/>
              <a:t>L</a:t>
            </a:r>
            <a:r>
              <a:rPr b="1" baseline="-5999"/>
              <a:t>t</a:t>
            </a:r>
            <a:r>
              <a:rPr b="1" baseline="31999"/>
              <a:t>*mal</a:t>
            </a:r>
          </a:p>
        </p:txBody>
      </p:sp>
      <p:pic>
        <p:nvPicPr>
          <p:cNvPr id="118"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Dynamic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Dynamics?</a:t>
            </a:r>
          </a:p>
        </p:txBody>
      </p:sp>
      <p:sp>
        <p:nvSpPr>
          <p:cNvPr id="121" name="Both population adjustment and the adjustment of the capital stock happen at about the same rate:…"/>
          <p:cNvSpPr txBox="1"/>
          <p:nvPr>
            <p:ph type="body" idx="4294967295"/>
          </p:nvPr>
        </p:nvSpPr>
        <p:spPr>
          <a:xfrm>
            <a:off x="277663" y="1270000"/>
            <a:ext cx="8572501" cy="5149714"/>
          </a:xfrm>
          <a:prstGeom prst="rect">
            <a:avLst/>
          </a:prstGeom>
        </p:spPr>
        <p:txBody>
          <a:bodyPr>
            <a:normAutofit fontScale="100000" lnSpcReduction="0"/>
          </a:bodyPr>
          <a:lstStyle/>
          <a:p>
            <a:pPr marL="0" indent="0" defTabSz="434340">
              <a:spcBef>
                <a:spcPts val="0"/>
              </a:spcBef>
              <a:buSzTx/>
              <a:buFontTx/>
              <a:buNone/>
              <a:defRPr sz="2280">
                <a:latin typeface="Times New Roman"/>
                <a:ea typeface="Times New Roman"/>
                <a:cs typeface="Times New Roman"/>
                <a:sym typeface="Times New Roman"/>
              </a:defRPr>
            </a:pPr>
            <a:r>
              <a:rPr b="1"/>
              <a:t>Both population adjustment and the adjustment of the capital stock happen at about the same rate:</a:t>
            </a:r>
          </a:p>
          <a:p>
            <a:pPr marL="228600" indent="-228600" defTabSz="434340">
              <a:spcBef>
                <a:spcPts val="0"/>
              </a:spcBef>
              <a:buFontTx/>
              <a:defRPr sz="2280">
                <a:latin typeface="Times New Roman"/>
                <a:ea typeface="Times New Roman"/>
                <a:cs typeface="Times New Roman"/>
                <a:sym typeface="Times New Roman"/>
              </a:defRPr>
            </a:pPr>
            <a:r>
              <a:t>What if L</a:t>
            </a:r>
            <a:r>
              <a:rPr baseline="-5999"/>
              <a:t>t</a:t>
            </a:r>
            <a:r>
              <a:t> &lt; L</a:t>
            </a:r>
            <a:r>
              <a:rPr baseline="-5999"/>
              <a:t>t</a:t>
            </a:r>
            <a:r>
              <a:rPr baseline="31999"/>
              <a:t>*mal</a:t>
            </a:r>
            <a:r>
              <a:t> and so y &gt; y</a:t>
            </a:r>
            <a:r>
              <a:rPr baseline="31999"/>
              <a:t>*mal</a:t>
            </a:r>
            <a:r>
              <a:t>? </a:t>
            </a:r>
          </a:p>
          <a:p>
            <a:pPr lvl="1" marL="590550" indent="-228600" defTabSz="434340">
              <a:spcBef>
                <a:spcPts val="0"/>
              </a:spcBef>
              <a:buFontTx/>
              <a:buChar char="•"/>
              <a:defRPr sz="2280">
                <a:latin typeface="Times New Roman"/>
                <a:ea typeface="Times New Roman"/>
                <a:cs typeface="Times New Roman"/>
                <a:sym typeface="Times New Roman"/>
              </a:defRPr>
            </a:pPr>
            <a:r>
              <a:t>Population growth n is high…</a:t>
            </a:r>
          </a:p>
          <a:p>
            <a:pPr lvl="1" marL="590550" indent="-228600" defTabSz="434340">
              <a:spcBef>
                <a:spcPts val="0"/>
              </a:spcBef>
              <a:buFontTx/>
              <a:buChar char="•"/>
              <a:defRPr sz="2280">
                <a:latin typeface="Times New Roman"/>
                <a:ea typeface="Times New Roman"/>
                <a:cs typeface="Times New Roman"/>
                <a:sym typeface="Times New Roman"/>
              </a:defRPr>
            </a:pPr>
            <a:r>
              <a:t>So E declines…</a:t>
            </a:r>
          </a:p>
          <a:p>
            <a:pPr lvl="1" marL="590550" indent="-228600" defTabSz="434340">
              <a:spcBef>
                <a:spcPts val="0"/>
              </a:spcBef>
              <a:buFontTx/>
              <a:buChar char="•"/>
              <a:defRPr sz="2280">
                <a:latin typeface="Times New Roman"/>
                <a:ea typeface="Times New Roman"/>
                <a:cs typeface="Times New Roman"/>
                <a:sym typeface="Times New Roman"/>
              </a:defRPr>
            </a:pPr>
            <a:r>
              <a:t>And thus y falls—how fast depends on β/γ…</a:t>
            </a:r>
          </a:p>
          <a:p>
            <a:pPr lvl="2" marL="952500" indent="-228600" defTabSz="434340">
              <a:spcBef>
                <a:spcPts val="0"/>
              </a:spcBef>
              <a:buFontTx/>
              <a:defRPr sz="2280">
                <a:latin typeface="Times New Roman"/>
                <a:ea typeface="Times New Roman"/>
                <a:cs typeface="Times New Roman"/>
                <a:sym typeface="Times New Roman"/>
              </a:defRPr>
            </a:pPr>
            <a:r>
              <a:t>Complications to dynamics as κ falls and then rises…</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https://github.com/braddelong/LS2019/blob/master/2019-08-17-Ancient_Economies.ipynb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https://github.com/braddelong/long-form-drafts/blob/master/malthusian_convergence.ipynb</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Changeup Review: Solow Model Essential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Changeup Review: Solow Model Essentials</a:t>
            </a:r>
          </a:p>
        </p:txBody>
      </p:sp>
      <p:sp>
        <p:nvSpPr>
          <p:cNvPr id="124"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70331">
              <a:spcBef>
                <a:spcPts val="900"/>
              </a:spcBef>
              <a:buSzTx/>
              <a:buFontTx/>
              <a:buNone/>
              <a:defRPr b="1" sz="1944">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defTabSz="370331">
              <a:spcBef>
                <a:spcPts val="900"/>
              </a:spcBef>
              <a:buSzTx/>
              <a:buFontTx/>
              <a:buNone/>
              <a:defRPr sz="1944">
                <a:latin typeface="Times New Roman"/>
                <a:ea typeface="Times New Roman"/>
                <a:cs typeface="Times New Roman"/>
                <a:sym typeface="Times New Roman"/>
              </a:defRPr>
            </a:pPr>
            <a:r>
              <a:rPr b="1"/>
              <a:t>Let's assume three things about the relationship between an economy's resources and the total output it produces and income it generates</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a:t>
            </a:r>
            <a:r>
              <a:rPr b="1"/>
              <a:t>θ</a:t>
            </a:r>
            <a:r>
              <a:t>. </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level of technology- and organization-driven efficiency-of-labor </a:t>
            </a:r>
            <a:r>
              <a:rPr b="1"/>
              <a:t>E</a:t>
            </a:r>
            <a:r>
              <a:t>, then the ratio of their levels of income and output will be equal to the ratio of their labor forces </a:t>
            </a:r>
            <a:r>
              <a:rPr b="1"/>
              <a:t>L</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labor forces </a:t>
            </a:r>
            <a:r>
              <a:rPr b="1"/>
              <a:t>L</a:t>
            </a:r>
            <a:r>
              <a:t>, then the ratio of their levels of income and output will be equal to the ratio of their technology- and organization-driven efficiencies-of-labor </a:t>
            </a:r>
            <a:r>
              <a:rPr b="1"/>
              <a:t>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olow Model Basics: Notes"/>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0080"/>
                </a:solidFill>
              </a:defRPr>
            </a:lvl1pPr>
          </a:lstStyle>
          <a:p>
            <a:pPr/>
            <a:r>
              <a:t>Solow Model Basics: Notes</a:t>
            </a:r>
          </a:p>
        </p:txBody>
      </p:sp>
      <p:sp>
        <p:nvSpPr>
          <p:cNvPr id="127" name="The code in the nbViewer documents is static. But you should also look at:…"/>
          <p:cNvSpPr txBox="1"/>
          <p:nvPr>
            <p:ph type="body" idx="4294967295"/>
          </p:nvPr>
        </p:nvSpPr>
        <p:spPr>
          <a:xfrm>
            <a:off x="277663" y="2178197"/>
            <a:ext cx="8572501" cy="4489303"/>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The code in the nbViewer documents is static. But you should also look at</a:t>
            </a:r>
            <a:r>
              <a: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128" name="Image" descr="Image"/>
          <p:cNvPicPr>
            <a:picLocks noChangeAspect="1"/>
          </p:cNvPicPr>
          <p:nvPr/>
        </p:nvPicPr>
        <p:blipFill>
          <a:blip r:embed="rId5">
            <a:extLst/>
          </a:blip>
          <a:stretch>
            <a:fillRect/>
          </a:stretch>
        </p:blipFill>
        <p:spPr>
          <a:xfrm>
            <a:off x="277663" y="1270000"/>
            <a:ext cx="8305801" cy="825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e Rest of the Model: Growth Rat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Rest of the Model: Growth Rates</a:t>
            </a:r>
          </a:p>
        </p:txBody>
      </p:sp>
      <p:sp>
        <p:nvSpPr>
          <p:cNvPr id="131" name="Variables change over time:…"/>
          <p:cNvSpPr txBox="1"/>
          <p:nvPr>
            <p:ph type="body" idx="4294967295"/>
          </p:nvPr>
        </p:nvSpPr>
        <p:spPr>
          <a:xfrm>
            <a:off x="277663" y="2110104"/>
            <a:ext cx="8572501" cy="4557396"/>
          </a:xfrm>
          <a:prstGeom prst="rect">
            <a:avLst/>
          </a:prstGeom>
        </p:spPr>
        <p:txBody>
          <a:bodyPr>
            <a:normAutofit fontScale="100000" lnSpcReduction="0"/>
          </a:bodyPr>
          <a:lstStyle/>
          <a:p>
            <a:pPr marL="0" indent="0" defTabSz="425195">
              <a:spcBef>
                <a:spcPts val="1100"/>
              </a:spcBef>
              <a:buSzTx/>
              <a:buFontTx/>
              <a:buNone/>
              <a:defRPr b="1" sz="2232">
                <a:latin typeface="Times New Roman"/>
                <a:ea typeface="Times New Roman"/>
                <a:cs typeface="Times New Roman"/>
                <a:sym typeface="Times New Roman"/>
              </a:defRPr>
            </a:pPr>
            <a:r>
              <a:t>Variables change over time:</a:t>
            </a:r>
          </a:p>
          <a:p>
            <a:pPr marL="223787" indent="-223787" defTabSz="425195">
              <a:spcBef>
                <a:spcPts val="1100"/>
              </a:spcBef>
              <a:buFontTx/>
              <a:defRPr sz="2232">
                <a:latin typeface="Times New Roman"/>
                <a:ea typeface="Times New Roman"/>
                <a:cs typeface="Times New Roman"/>
                <a:sym typeface="Times New Roman"/>
              </a:defRPr>
            </a:pPr>
            <a:r>
              <a:t>growth of labor g</a:t>
            </a:r>
            <a:r>
              <a:rPr baseline="-5999"/>
              <a:t>L</a:t>
            </a:r>
            <a:r>
              <a:t>: proportional at a constant n (for now)</a:t>
            </a:r>
          </a:p>
          <a:p>
            <a:pPr marL="223787" indent="-223787" defTabSz="425195">
              <a:spcBef>
                <a:spcPts val="1100"/>
              </a:spcBef>
              <a:buFontTx/>
              <a:defRPr sz="2232">
                <a:latin typeface="Times New Roman"/>
                <a:ea typeface="Times New Roman"/>
                <a:cs typeface="Times New Roman"/>
                <a:sym typeface="Times New Roman"/>
              </a:defRPr>
            </a:pPr>
            <a:r>
              <a:t>growth of labor efficiency g</a:t>
            </a:r>
            <a:r>
              <a:rPr baseline="-5999"/>
              <a:t>E</a:t>
            </a:r>
            <a:r>
              <a:t>: proportional at a constant g (for now)</a:t>
            </a:r>
          </a:p>
          <a:p>
            <a:pPr marL="223787" indent="-223787" defTabSz="425195">
              <a:spcBef>
                <a:spcPts val="1100"/>
              </a:spcBef>
              <a:buFontTx/>
              <a:defRPr sz="2232">
                <a:latin typeface="Times New Roman"/>
                <a:ea typeface="Times New Roman"/>
                <a:cs typeface="Times New Roman"/>
                <a:sym typeface="Times New Roman"/>
              </a:defRPr>
            </a:pPr>
            <a:r>
              <a:t>rate of change of capital: savings minus depreciation</a:t>
            </a:r>
          </a:p>
          <a:p>
            <a:pPr lvl="1" marL="578117" indent="-223787" defTabSz="425195">
              <a:spcBef>
                <a:spcPts val="1100"/>
              </a:spcBef>
              <a:buFontTx/>
              <a:buChar char="•"/>
              <a:defRPr sz="2232">
                <a:latin typeface="Times New Roman"/>
                <a:ea typeface="Times New Roman"/>
                <a:cs typeface="Times New Roman"/>
                <a:sym typeface="Times New Roman"/>
              </a:defRPr>
            </a:pPr>
            <a:r>
              <a:t>growth of capital g</a:t>
            </a:r>
            <a:r>
              <a:rPr baseline="-5999"/>
              <a:t>K</a:t>
            </a:r>
            <a:r>
              <a:t> = s/κ-δ</a:t>
            </a:r>
          </a:p>
          <a:p>
            <a:pPr marL="223787" indent="-223787" defTabSz="425195">
              <a:spcBef>
                <a:spcPts val="1100"/>
              </a:spcBef>
              <a:buFontTx/>
              <a:defRPr sz="2232">
                <a:latin typeface="Times New Roman"/>
                <a:ea typeface="Times New Roman"/>
                <a:cs typeface="Times New Roman"/>
                <a:sym typeface="Times New Roman"/>
              </a:defRPr>
            </a:pPr>
            <a:r>
              <a:t>What do these mean?</a:t>
            </a:r>
          </a:p>
          <a:p>
            <a:pPr marL="223787" indent="-223787" defTabSz="425195">
              <a:spcBef>
                <a:spcPts val="1100"/>
              </a:spcBef>
              <a:buFontTx/>
              <a:defRPr sz="2232">
                <a:latin typeface="Times New Roman"/>
                <a:ea typeface="Times New Roman"/>
                <a:cs typeface="Times New Roman"/>
                <a:sym typeface="Times New Roman"/>
              </a:defRPr>
            </a:pPr>
          </a:p>
          <a:p>
            <a:pPr marL="223787" indent="-223787" defTabSz="425195">
              <a:spcBef>
                <a:spcPts val="1100"/>
              </a:spcBef>
              <a:buFontTx/>
              <a:defRPr sz="2232">
                <a:latin typeface="Times New Roman"/>
                <a:ea typeface="Times New Roman"/>
                <a:cs typeface="Times New Roman"/>
                <a:sym typeface="Times New Roman"/>
              </a:defRPr>
            </a:pPr>
          </a:p>
          <a:p>
            <a:pPr marL="0" indent="0" defTabSz="425195">
              <a:spcBef>
                <a:spcPts val="1100"/>
              </a:spcBef>
              <a:buSzTx/>
              <a:buFontTx/>
              <a:buNone/>
              <a:defRPr b="1" sz="2232">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132" name="Image" descr="Image"/>
          <p:cNvPicPr>
            <a:picLocks noChangeAspect="1"/>
          </p:cNvPicPr>
          <p:nvPr/>
        </p:nvPicPr>
        <p:blipFill>
          <a:blip r:embed="rId2">
            <a:extLst/>
          </a:blip>
          <a:stretch>
            <a:fillRect/>
          </a:stretch>
        </p:blipFill>
        <p:spPr>
          <a:xfrm>
            <a:off x="470299" y="1266289"/>
            <a:ext cx="1168401" cy="558801"/>
          </a:xfrm>
          <a:prstGeom prst="rect">
            <a:avLst/>
          </a:prstGeom>
          <a:ln w="12700">
            <a:miter lim="400000"/>
          </a:ln>
        </p:spPr>
      </p:pic>
      <p:pic>
        <p:nvPicPr>
          <p:cNvPr id="133" name="Image" descr="Image"/>
          <p:cNvPicPr>
            <a:picLocks noChangeAspect="1"/>
          </p:cNvPicPr>
          <p:nvPr/>
        </p:nvPicPr>
        <p:blipFill>
          <a:blip r:embed="rId3">
            <a:extLst/>
          </a:blip>
          <a:stretch>
            <a:fillRect/>
          </a:stretch>
        </p:blipFill>
        <p:spPr>
          <a:xfrm>
            <a:off x="2440902" y="1228189"/>
            <a:ext cx="1981201" cy="596901"/>
          </a:xfrm>
          <a:prstGeom prst="rect">
            <a:avLst/>
          </a:prstGeom>
          <a:ln w="12700">
            <a:miter lim="400000"/>
          </a:ln>
        </p:spPr>
      </p:pic>
      <p:pic>
        <p:nvPicPr>
          <p:cNvPr id="134" name="Image" descr="Image"/>
          <p:cNvPicPr>
            <a:picLocks noChangeAspect="1"/>
          </p:cNvPicPr>
          <p:nvPr/>
        </p:nvPicPr>
        <p:blipFill>
          <a:blip r:embed="rId4">
            <a:extLst/>
          </a:blip>
          <a:stretch>
            <a:fillRect/>
          </a:stretch>
        </p:blipFill>
        <p:spPr>
          <a:xfrm>
            <a:off x="5421163" y="1228189"/>
            <a:ext cx="3429001" cy="5461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7"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Balanced-Growth Equilibrium: Steady-State Capital-Intensity κ*"/>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Balanced-Growth Equilibrium: Steady-State Capital-Intensity κ*</a:t>
            </a:r>
          </a:p>
        </p:txBody>
      </p:sp>
      <p:pic>
        <p:nvPicPr>
          <p:cNvPr id="140" name="Image" descr="Image"/>
          <p:cNvPicPr>
            <a:picLocks noChangeAspect="1"/>
          </p:cNvPicPr>
          <p:nvPr/>
        </p:nvPicPr>
        <p:blipFill>
          <a:blip r:embed="rId2">
            <a:extLst/>
          </a:blip>
          <a:stretch>
            <a:fillRect/>
          </a:stretch>
        </p:blipFill>
        <p:spPr>
          <a:xfrm>
            <a:off x="277663" y="2113756"/>
            <a:ext cx="8699501" cy="34163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3"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4"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Changeup 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Changeup Review: One Table: Average Global Numbers</a:t>
            </a:r>
          </a:p>
        </p:txBody>
      </p:sp>
      <p:pic>
        <p:nvPicPr>
          <p:cNvPr id="43" name="Image" descr="Image"/>
          <p:cNvPicPr>
            <a:picLocks noChangeAspect="1"/>
          </p:cNvPicPr>
          <p:nvPr/>
        </p:nvPicPr>
        <p:blipFill>
          <a:blip r:embed="rId2">
            <a:extLst/>
          </a:blip>
          <a:stretch>
            <a:fillRect/>
          </a:stretch>
        </p:blipFill>
        <p:spPr>
          <a:xfrm>
            <a:off x="277663" y="1270000"/>
            <a:ext cx="5130801" cy="4470400"/>
          </a:xfrm>
          <a:prstGeom prst="rect">
            <a:avLst/>
          </a:prstGeom>
          <a:ln w="12700">
            <a:miter lim="400000"/>
          </a:ln>
        </p:spPr>
      </p:pic>
      <p:sp>
        <p:nvSpPr>
          <p:cNvPr id="44" name="J. Bradford DeLong brad.delong@gmail.com 2020-01-18 &lt;https://www.icloud.com/keynote/0SdT7FNHq2y3FcaD2KU9zRrxg&gt;"/>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2020-01-18 &lt;</a:t>
            </a:r>
            <a:r>
              <a:rPr u="sng">
                <a:solidFill>
                  <a:srgbClr val="0000FF"/>
                </a:solidFill>
                <a:uFill>
                  <a:solidFill>
                    <a:srgbClr val="0000FF"/>
                  </a:solidFill>
                </a:uFill>
                <a:hlinkClick r:id="rId4" invalidUrl="" action="" tgtFrame="" tooltip="" history="1" highlightClick="0" endSnd="0"/>
              </a:rPr>
              <a:t>https://www.icloud.com/keynote/0SdT7FNHq2y3FcaD2KU9zRrxg</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Convergence to Steady-State Capital-Intens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Convergence to Steady-State Capital-Intensity</a:t>
            </a:r>
          </a:p>
        </p:txBody>
      </p:sp>
      <p:pic>
        <p:nvPicPr>
          <p:cNvPr id="147" name="Image" descr="Image"/>
          <p:cNvPicPr>
            <a:picLocks noChangeAspect="1"/>
          </p:cNvPicPr>
          <p:nvPr/>
        </p:nvPicPr>
        <p:blipFill>
          <a:blip r:embed="rId2">
            <a:extLst/>
          </a:blip>
          <a:stretch>
            <a:fillRect/>
          </a:stretch>
        </p:blipFill>
        <p:spPr>
          <a:xfrm>
            <a:off x="277663" y="1579067"/>
            <a:ext cx="8661401" cy="46736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atch Our Breath…"/>
          <p:cNvSpPr txBox="1"/>
          <p:nvPr>
            <p:ph type="title"/>
          </p:nvPr>
        </p:nvSpPr>
        <p:spPr>
          <a:xfrm>
            <a:off x="276457" y="-1"/>
            <a:ext cx="8572501" cy="1270001"/>
          </a:xfrm>
          <a:prstGeom prst="rect">
            <a:avLst/>
          </a:prstGeom>
        </p:spPr>
        <p:txBody>
          <a:bodyPr/>
          <a:lstStyle/>
          <a:p>
            <a:pPr/>
            <a:r>
              <a:t>Catch Our Breath…</a:t>
            </a:r>
          </a:p>
        </p:txBody>
      </p:sp>
      <p:sp>
        <p:nvSpPr>
          <p:cNvPr id="15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51" name="Image" descr="Image"/>
          <p:cNvPicPr>
            <a:picLocks noChangeAspect="1"/>
          </p:cNvPicPr>
          <p:nvPr/>
        </p:nvPicPr>
        <p:blipFill>
          <a:blip r:embed="rId2">
            <a:extLst/>
          </a:blip>
          <a:stretch>
            <a:fillRect/>
          </a:stretch>
        </p:blipFill>
        <p:spPr>
          <a:xfrm>
            <a:off x="4086457" y="127000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olow-Malthus Model Application"/>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vl1pPr>
          </a:lstStyle>
          <a:p>
            <a:pPr/>
            <a:r>
              <a:t>Solow-Malthus Model Application</a:t>
            </a:r>
          </a:p>
        </p:txBody>
      </p:sp>
      <p:sp>
        <p:nvSpPr>
          <p:cNvPr id="154"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52627">
              <a:spcBef>
                <a:spcPts val="1100"/>
              </a:spcBef>
              <a:buSzTx/>
              <a:buFontTx/>
              <a:buNone/>
              <a:defRPr sz="2376">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38225" indent="-238225" defTabSz="452627">
              <a:spcBef>
                <a:spcPts val="1100"/>
              </a:spcBef>
              <a:buFontTx/>
              <a:defRPr sz="2376">
                <a:latin typeface="Times New Roman"/>
                <a:ea typeface="Times New Roman"/>
                <a:cs typeface="Times New Roman"/>
                <a:sym typeface="Times New Roman"/>
              </a:defRPr>
            </a:pPr>
            <a:r>
              <a:t>Yet we also had “efflorescences”</a:t>
            </a:r>
          </a:p>
          <a:p>
            <a:pPr marL="238225" indent="-238225" defTabSz="452627">
              <a:spcBef>
                <a:spcPts val="1100"/>
              </a:spcBef>
              <a:buFontTx/>
              <a:defRPr sz="2376">
                <a:latin typeface="Times New Roman"/>
                <a:ea typeface="Times New Roman"/>
                <a:cs typeface="Times New Roman"/>
                <a:sym typeface="Times New Roman"/>
              </a:defRPr>
            </a:pPr>
            <a:r>
              <a:t>Yet efflorescences are then followed by declines—not by leveling-up elsewhere</a:t>
            </a:r>
          </a:p>
          <a:p>
            <a:pPr lvl="1" marL="615415" indent="-238225" defTabSz="452627">
              <a:spcBef>
                <a:spcPts val="1100"/>
              </a:spcBef>
              <a:buFontTx/>
              <a:buChar char="•"/>
              <a:defRPr sz="2376">
                <a:latin typeface="Times New Roman"/>
                <a:ea typeface="Times New Roman"/>
                <a:cs typeface="Times New Roman"/>
                <a:sym typeface="Times New Roman"/>
              </a:defRPr>
            </a:pPr>
            <a:r>
              <a:t>The Iron Age dark age</a:t>
            </a:r>
          </a:p>
          <a:p>
            <a:pPr lvl="1" marL="615415" indent="-238225" defTabSz="452627">
              <a:spcBef>
                <a:spcPts val="1100"/>
              </a:spcBef>
              <a:buFontTx/>
              <a:buChar char="•"/>
              <a:defRPr sz="2376">
                <a:latin typeface="Times New Roman"/>
                <a:ea typeface="Times New Roman"/>
                <a:cs typeface="Times New Roman"/>
                <a:sym typeface="Times New Roman"/>
              </a:defRPr>
            </a:pPr>
            <a:r>
              <a:t>The fall of the Roman Empire (and of the Han dynasty)</a:t>
            </a:r>
          </a:p>
          <a:p>
            <a:pPr lvl="1" marL="615415" indent="-238225" defTabSz="452627">
              <a:spcBef>
                <a:spcPts val="1100"/>
              </a:spcBef>
              <a:buFontTx/>
              <a:buChar char="•"/>
              <a:defRPr sz="2376">
                <a:latin typeface="Times New Roman"/>
                <a:ea typeface="Times New Roman"/>
                <a:cs typeface="Times New Roman"/>
                <a:sym typeface="Times New Roman"/>
              </a:defRPr>
            </a:pPr>
            <a:r>
              <a:t>Babylon:</a:t>
            </a:r>
          </a:p>
          <a:p>
            <a:pPr lvl="1" marL="615415" indent="-238225" defTabSz="452627">
              <a:spcBef>
                <a:spcPts val="1100"/>
              </a:spcBef>
              <a:buFontTx/>
              <a:buChar char="•"/>
              <a:defRPr sz="2376">
                <a:latin typeface="Times New Roman"/>
                <a:ea typeface="Times New Roman"/>
                <a:cs typeface="Times New Roman"/>
                <a:sym typeface="Times New Roman"/>
              </a:defRPr>
            </a:pPr>
            <a:r>
              <a:t>Baghdad</a:t>
            </a:r>
          </a:p>
          <a:p>
            <a:pPr lvl="1" marL="615415" indent="-238225" defTabSz="452627">
              <a:spcBef>
                <a:spcPts val="1100"/>
              </a:spcBef>
              <a:buFontTx/>
              <a:buChar char="•"/>
              <a:defRPr sz="2376">
                <a:latin typeface="Times New Roman"/>
                <a:ea typeface="Times New Roman"/>
                <a:cs typeface="Times New Roman"/>
                <a:sym typeface="Times New Roman"/>
              </a:defRPr>
            </a:pPr>
            <a:r>
              <a:t>The Maya</a:t>
            </a:r>
          </a:p>
          <a:p>
            <a:pPr lvl="1" marL="615415" indent="-238225" defTabSz="452627">
              <a:spcBef>
                <a:spcPts val="1100"/>
              </a:spcBef>
              <a:buFontTx/>
              <a:buChar char="•"/>
              <a:defRPr sz="2376">
                <a:latin typeface="Times New Roman"/>
                <a:ea typeface="Times New Roman"/>
                <a:cs typeface="Times New Roman"/>
                <a:sym typeface="Times New Roman"/>
              </a:defRPr>
            </a:pPr>
            <a:r>
              <a:t>The Black Death, and the conquistadores and their diseases…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Babylon, “The Gate of the Gods”: Owls and Satyrs and Wild Beasts and Dragons"/>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Babylon, “The Gate of the Gods”: Owls and Satyrs and Wild Beasts and Dragons</a:t>
            </a:r>
          </a:p>
        </p:txBody>
      </p:sp>
      <p:sp>
        <p:nvSpPr>
          <p:cNvPr id="157" name="Isaiah 13:…"/>
          <p:cNvSpPr txBox="1"/>
          <p:nvPr>
            <p:ph type="body" sz="half" idx="4294967295"/>
          </p:nvPr>
        </p:nvSpPr>
        <p:spPr>
          <a:xfrm>
            <a:off x="277663" y="1270000"/>
            <a:ext cx="4042087" cy="5397500"/>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Isaiah 13:</a:t>
            </a:r>
          </a:p>
          <a:p>
            <a:pPr marL="168442" indent="-168442" defTabSz="320039">
              <a:spcBef>
                <a:spcPts val="800"/>
              </a:spcBef>
              <a:buFontTx/>
              <a:defRPr sz="1679">
                <a:latin typeface="Times New Roman"/>
                <a:ea typeface="Times New Roman"/>
                <a:cs typeface="Times New Roman"/>
                <a:sym typeface="Times New Roman"/>
              </a:defRPr>
            </a:pPr>
            <a:r>
              <a:t>“The burden of Babylon, which Isaiah the son of Amoz did see….</a:t>
            </a:r>
          </a:p>
          <a:p>
            <a:pPr marL="168442" indent="-168442" defTabSz="320039">
              <a:spcBef>
                <a:spcPts val="800"/>
              </a:spcBef>
              <a:buFontTx/>
              <a:defRPr sz="1679">
                <a:latin typeface="Times New Roman"/>
                <a:ea typeface="Times New Roman"/>
                <a:cs typeface="Times New Roman"/>
                <a:sym typeface="Times New Roman"/>
              </a:defRPr>
            </a:pPr>
            <a:r>
              <a:t>“Babylon,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t>
            </a:r>
          </a:p>
          <a:p>
            <a:pPr marL="168442" indent="-168442" defTabSz="320039">
              <a:spcBef>
                <a:spcPts val="800"/>
              </a:spcBef>
              <a:buFontTx/>
              <a:defRPr sz="1679">
                <a:latin typeface="Times New Roman"/>
                <a:ea typeface="Times New Roman"/>
                <a:cs typeface="Times New Roman"/>
                <a:sym typeface="Times New Roman"/>
              </a:defRPr>
            </a:pPr>
            <a:r>
              <a:t>“And the wild beasts of the islands shall cry in their desolate houses, and dragons in their pleasant palaces: and her time is near to come, and her days shall not be prolonged…”</a:t>
            </a:r>
          </a:p>
        </p:txBody>
      </p:sp>
      <p:pic>
        <p:nvPicPr>
          <p:cNvPr id="158" name="Image" descr="Image"/>
          <p:cNvPicPr>
            <a:picLocks noChangeAspect="1"/>
          </p:cNvPicPr>
          <p:nvPr/>
        </p:nvPicPr>
        <p:blipFill>
          <a:blip r:embed="rId2">
            <a:extLst/>
          </a:blip>
          <a:stretch>
            <a:fillRect/>
          </a:stretch>
        </p:blipFill>
        <p:spPr>
          <a:xfrm>
            <a:off x="4319749" y="1270000"/>
            <a:ext cx="4375752" cy="53975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61"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2"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65"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6"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How Does This System React to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How Does This System React to Shocks?</a:t>
            </a:r>
          </a:p>
        </p:txBody>
      </p:sp>
      <p:pic>
        <p:nvPicPr>
          <p:cNvPr id="169"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70"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pic>
        <p:nvPicPr>
          <p:cNvPr id="171"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
        <p:nvSpPr>
          <p:cNvPr id="172" name="Let’s think of some:…"/>
          <p:cNvSpPr txBox="1"/>
          <p:nvPr>
            <p:ph type="body" idx="4294967295"/>
          </p:nvPr>
        </p:nvSpPr>
        <p:spPr>
          <a:xfrm>
            <a:off x="277663" y="2984500"/>
            <a:ext cx="8572501" cy="3683000"/>
          </a:xfrm>
          <a:prstGeom prst="rect">
            <a:avLst/>
          </a:prstGeom>
        </p:spPr>
        <p:txBody>
          <a:bodyPr>
            <a:normAutofit fontScale="100000" lnSpcReduction="0"/>
          </a:bodyPr>
          <a:lstStyle/>
          <a:p>
            <a:pPr marL="0" indent="0" defTabSz="388620">
              <a:spcBef>
                <a:spcPts val="1000"/>
              </a:spcBef>
              <a:buSzTx/>
              <a:buFontTx/>
              <a:buNone/>
              <a:defRPr sz="2040">
                <a:latin typeface="Times New Roman"/>
                <a:ea typeface="Times New Roman"/>
                <a:cs typeface="Times New Roman"/>
                <a:sym typeface="Times New Roman"/>
              </a:defRPr>
            </a:pPr>
            <a:r>
              <a:rPr b="1"/>
              <a:t>Let’s think of some:</a:t>
            </a:r>
          </a:p>
          <a:p>
            <a:pPr marL="204536" indent="-204536" defTabSz="388620">
              <a:spcBef>
                <a:spcPts val="1000"/>
              </a:spcBef>
              <a:buFontTx/>
              <a:defRPr sz="2040">
                <a:latin typeface="Times New Roman"/>
                <a:ea typeface="Times New Roman"/>
                <a:cs typeface="Times New Roman"/>
                <a:sym typeface="Times New Roman"/>
              </a:defRPr>
            </a:pPr>
            <a:r>
              <a:t>a sudden major plague...</a:t>
            </a:r>
          </a:p>
          <a:p>
            <a:pPr marL="204536" indent="-204536" defTabSz="388620">
              <a:spcBef>
                <a:spcPts val="1000"/>
              </a:spcBef>
              <a:buFontTx/>
              <a:defRPr sz="2040">
                <a:latin typeface="Times New Roman"/>
                <a:ea typeface="Times New Roman"/>
                <a:cs typeface="Times New Roman"/>
                <a:sym typeface="Times New Roman"/>
              </a:defRPr>
            </a:pPr>
            <a:r>
              <a:t>the rise of a civilization that carries with it norms of property and law and commerce, and thus a rise in 𝑠</a:t>
            </a:r>
          </a:p>
          <a:p>
            <a:pPr marL="204536" indent="-204536" defTabSz="388620">
              <a:spcBef>
                <a:spcPts val="1000"/>
              </a:spcBef>
              <a:buFontTx/>
              <a:defRPr sz="2040">
                <a:latin typeface="Times New Roman"/>
                <a:ea typeface="Times New Roman"/>
                <a:cs typeface="Times New Roman"/>
                <a:sym typeface="Times New Roman"/>
              </a:defRPr>
            </a:pPr>
            <a:r>
              <a:t>the rise of an empire that raises s via the imperial peace and that also creates a rise in the taste for luxuries 𝜙 (and possibly reduces biological subsistence 𝑦</a:t>
            </a:r>
            <a:r>
              <a:rPr baseline="31999"/>
              <a:t>𝑠𝑢𝑏</a:t>
            </a:r>
            <a:r>
              <a:t>)</a:t>
            </a:r>
          </a:p>
          <a:p>
            <a:pPr marL="204536" indent="-204536" defTabSz="388620">
              <a:spcBef>
                <a:spcPts val="1000"/>
              </a:spcBef>
              <a:buFontTx/>
              <a:defRPr sz="2040">
                <a:latin typeface="Times New Roman"/>
                <a:ea typeface="Times New Roman"/>
                <a:cs typeface="Times New Roman"/>
                <a:sym typeface="Times New Roman"/>
              </a:defRPr>
            </a:pPr>
            <a:r>
              <a:t>a shift in the rate of ideas growth </a:t>
            </a:r>
            <a:r>
              <a:rPr i="1"/>
              <a:t>h</a:t>
            </a:r>
            <a:r>
              <a:t>...</a:t>
            </a:r>
          </a:p>
          <a:p>
            <a:pPr marL="204536" indent="-204536" defTabSz="388620">
              <a:spcBef>
                <a:spcPts val="1000"/>
              </a:spcBef>
              <a:buFontTx/>
              <a:defRPr sz="2040">
                <a:latin typeface="Times New Roman"/>
                <a:ea typeface="Times New Roman"/>
                <a:cs typeface="Times New Roman"/>
                <a:sym typeface="Times New Roman"/>
              </a:defRPr>
            </a:pPr>
            <a:r>
              <a:t>a shift in sociology that alters subsistence 𝑦</a:t>
            </a:r>
            <a:r>
              <a:rPr baseline="31999"/>
              <a:t>𝑠𝑢𝑏</a:t>
            </a:r>
            <a: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lass malthusian”"/>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“class malthusian”</a:t>
            </a:r>
          </a:p>
        </p:txBody>
      </p:sp>
      <p:sp>
        <p:nvSpPr>
          <p:cNvPr id="175" name="Files:…"/>
          <p:cNvSpPr txBox="1"/>
          <p:nvPr>
            <p:ph type="body" sz="quarter" idx="4294967295"/>
          </p:nvPr>
        </p:nvSpPr>
        <p:spPr>
          <a:xfrm>
            <a:off x="277663" y="1270000"/>
            <a:ext cx="4081242" cy="2791201"/>
          </a:xfrm>
          <a:prstGeom prst="rect">
            <a:avLst/>
          </a:prstGeom>
        </p:spPr>
        <p:txBody>
          <a:bodyPr>
            <a:normAutofit fontScale="100000" lnSpcReduction="0"/>
          </a:bodyPr>
          <a:lstStyle/>
          <a:p>
            <a:pPr marL="0" indent="0" defTabSz="352043">
              <a:spcBef>
                <a:spcPts val="900"/>
              </a:spcBef>
              <a:buSzTx/>
              <a:buFontTx/>
              <a:buNone/>
              <a:defRPr b="1" sz="1848">
                <a:latin typeface="Times New Roman"/>
                <a:ea typeface="Times New Roman"/>
                <a:cs typeface="Times New Roman"/>
                <a:sym typeface="Times New Roman"/>
              </a:defRPr>
            </a:pPr>
            <a:r>
              <a:t>Files:</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http://datahub.berkeley.edu/user-redirect/interact?account=braddelong&amp;repo=LS2019&amp;branch=master&amp;path=2019-10-14-Ancient_Economies.ipynb</a:t>
            </a:r>
            <a:r>
              <a:t>&gt;</a:t>
            </a:r>
          </a:p>
        </p:txBody>
      </p:sp>
      <p:pic>
        <p:nvPicPr>
          <p:cNvPr id="176" name="Image" descr="Image"/>
          <p:cNvPicPr>
            <a:picLocks noChangeAspect="1"/>
          </p:cNvPicPr>
          <p:nvPr/>
        </p:nvPicPr>
        <p:blipFill>
          <a:blip r:embed="rId4">
            <a:extLst/>
          </a:blip>
          <a:stretch>
            <a:fillRect/>
          </a:stretch>
        </p:blipFill>
        <p:spPr>
          <a:xfrm>
            <a:off x="4358904" y="1270000"/>
            <a:ext cx="4491260" cy="2606300"/>
          </a:xfrm>
          <a:prstGeom prst="rect">
            <a:avLst/>
          </a:prstGeom>
          <a:ln w="12700">
            <a:miter lim="400000"/>
          </a:ln>
        </p:spPr>
      </p:pic>
      <p:sp>
        <p:nvSpPr>
          <p:cNvPr id="177" name="What happens to parameters with……"/>
          <p:cNvSpPr txBox="1"/>
          <p:nvPr/>
        </p:nvSpPr>
        <p:spPr>
          <a:xfrm>
            <a:off x="4358904" y="4061200"/>
            <a:ext cx="4491260" cy="26063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Times New Roman"/>
                <a:ea typeface="Times New Roman"/>
                <a:cs typeface="Times New Roman"/>
                <a:sym typeface="Times New Roman"/>
              </a:defRPr>
            </a:pPr>
            <a:r>
              <a:t>What happens to parameters with…</a:t>
            </a:r>
          </a:p>
          <a:p>
            <a:pPr marL="151597" indent="-151597" defTabSz="288036">
              <a:spcBef>
                <a:spcPts val="700"/>
              </a:spcBef>
              <a:buSzPct val="100000"/>
              <a:buChar char="•"/>
              <a:defRPr sz="1512">
                <a:latin typeface="Times New Roman"/>
                <a:ea typeface="Times New Roman"/>
                <a:cs typeface="Times New Roman"/>
                <a:sym typeface="Times New Roman"/>
              </a:defRPr>
            </a:pPr>
            <a:r>
              <a:t>…a sudden major plague: </a:t>
            </a:r>
            <a:r>
              <a:rPr b="1"/>
              <a:t>L↓ </a:t>
            </a:r>
            <a:r>
              <a:t>(and</a:t>
            </a:r>
            <a:r>
              <a:rPr b="1"/>
              <a:t> κ↓ </a:t>
            </a:r>
            <a:r>
              <a:t>too</a:t>
            </a:r>
            <a:r>
              <a:rPr b="1"/>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 civilization that carries with it norms of property and law and commerce: </a:t>
            </a:r>
            <a:r>
              <a:rPr b="1"/>
              <a:t>s</a:t>
            </a:r>
            <a:r>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an empire that brings both civilization in the form of an imperial peace, and that also creates a taste for luxuries: </a:t>
            </a:r>
            <a:r>
              <a:rPr b="1"/>
              <a:t>s↑, </a:t>
            </a:r>
            <a:r>
              <a:t>𝜙</a:t>
            </a:r>
            <a:r>
              <a:rPr b="1"/>
              <a:t>↑</a:t>
            </a:r>
            <a:r>
              <a:t>, (and possibly </a:t>
            </a:r>
            <a:r>
              <a:rPr b="1"/>
              <a:t>𝑦</a:t>
            </a:r>
            <a:r>
              <a:rPr b="1" baseline="31999"/>
              <a:t>𝑠𝑢𝑏</a:t>
            </a:r>
            <a:r>
              <a:t>↓ as well)</a:t>
            </a:r>
          </a:p>
          <a:p>
            <a:pPr marL="151597" indent="-151597" defTabSz="288036">
              <a:spcBef>
                <a:spcPts val="700"/>
              </a:spcBef>
              <a:buSzPct val="100000"/>
              <a:buChar char="•"/>
              <a:defRPr sz="1512">
                <a:latin typeface="Times New Roman"/>
                <a:ea typeface="Times New Roman"/>
                <a:cs typeface="Times New Roman"/>
                <a:sym typeface="Times New Roman"/>
              </a:defRPr>
            </a:pPr>
            <a:r>
              <a:t>…a shift in the rate of ideas growth: </a:t>
            </a:r>
            <a:r>
              <a:rPr b="1" i="1"/>
              <a:t>h</a:t>
            </a:r>
            <a:r>
              <a:rPr i="1"/>
              <a:t>↑</a:t>
            </a:r>
          </a:p>
          <a:p>
            <a:pPr marL="151597" indent="-151597" defTabSz="288036">
              <a:spcBef>
                <a:spcPts val="700"/>
              </a:spcBef>
              <a:buSzPct val="100000"/>
              <a:buChar char="•"/>
              <a:defRPr sz="1512">
                <a:latin typeface="Times New Roman"/>
                <a:ea typeface="Times New Roman"/>
                <a:cs typeface="Times New Roman"/>
                <a:sym typeface="Times New Roman"/>
              </a:defRPr>
            </a:pPr>
            <a:r>
              <a:t>…a shift in sociology that alters subsistence: </a:t>
            </a:r>
            <a:r>
              <a:rPr b="1"/>
              <a:t>𝑦</a:t>
            </a:r>
            <a:r>
              <a:rPr b="1" baseline="31999"/>
              <a:t>𝑠𝑢𝑏</a:t>
            </a:r>
            <a:r>
              <a:t>↑ or ↓</a:t>
            </a:r>
          </a:p>
        </p:txBody>
      </p:sp>
      <p:pic>
        <p:nvPicPr>
          <p:cNvPr id="178" name="Image" descr="Image"/>
          <p:cNvPicPr>
            <a:picLocks noChangeAspect="1"/>
          </p:cNvPicPr>
          <p:nvPr/>
        </p:nvPicPr>
        <p:blipFill>
          <a:blip r:embed="rId5">
            <a:extLst/>
          </a:blip>
          <a:stretch>
            <a:fillRect/>
          </a:stretch>
        </p:blipFill>
        <p:spPr>
          <a:xfrm>
            <a:off x="-204937" y="4183636"/>
            <a:ext cx="4491260" cy="478733"/>
          </a:xfrm>
          <a:prstGeom prst="rect">
            <a:avLst/>
          </a:prstGeom>
          <a:ln w="12700">
            <a:miter lim="400000"/>
          </a:ln>
        </p:spPr>
      </p:pic>
      <p:pic>
        <p:nvPicPr>
          <p:cNvPr id="179" name="Image" descr="Image"/>
          <p:cNvPicPr>
            <a:picLocks noChangeAspect="1"/>
          </p:cNvPicPr>
          <p:nvPr/>
        </p:nvPicPr>
        <p:blipFill>
          <a:blip r:embed="rId6">
            <a:extLst/>
          </a:blip>
          <a:stretch>
            <a:fillRect/>
          </a:stretch>
        </p:blipFill>
        <p:spPr>
          <a:xfrm>
            <a:off x="452354" y="4784803"/>
            <a:ext cx="3833969" cy="188269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82"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83"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teady-State and Along the Transition Pa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 II</a:t>
            </a:r>
          </a:p>
        </p:txBody>
      </p:sp>
      <p:sp>
        <p:nvSpPr>
          <p:cNvPr id="186" name="A civilization-wide great plagu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A civilization-wide great plague:</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40631" indent="-240631">
              <a:spcBef>
                <a:spcPts val="1200"/>
              </a:spcBef>
              <a:buFontTx/>
              <a:defRPr sz="2400">
                <a:latin typeface="Times New Roman"/>
                <a:ea typeface="Times New Roman"/>
                <a:cs typeface="Times New Roman"/>
                <a:sym typeface="Times New Roman"/>
              </a:defRPr>
            </a:pPr>
            <a:r>
              <a:t>A third of the population is carried off: ΔL = -0.33</a:t>
            </a:r>
          </a:p>
        </p:txBody>
      </p:sp>
      <p:pic>
        <p:nvPicPr>
          <p:cNvPr id="187" name="Image" descr="Image"/>
          <p:cNvPicPr>
            <a:picLocks noChangeAspect="1"/>
          </p:cNvPicPr>
          <p:nvPr/>
        </p:nvPicPr>
        <p:blipFill>
          <a:blip r:embed="rId3">
            <a:extLst/>
          </a:blip>
          <a:stretch>
            <a:fillRect/>
          </a:stretch>
        </p:blipFill>
        <p:spPr>
          <a:xfrm>
            <a:off x="3956076" y="1270000"/>
            <a:ext cx="4894088" cy="525447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You’ve Seen This Before…"/>
          <p:cNvSpPr txBox="1"/>
          <p:nvPr>
            <p:ph type="title" idx="4294967295"/>
          </p:nvPr>
        </p:nvSpPr>
        <p:spPr>
          <a:xfrm>
            <a:off x="277663" y="-1"/>
            <a:ext cx="8572501" cy="1267124"/>
          </a:xfrm>
          <a:prstGeom prst="rect">
            <a:avLst/>
          </a:prstGeom>
        </p:spPr>
        <p:txBody>
          <a:bodyPr>
            <a:normAutofit fontScale="100000" lnSpcReduction="0"/>
          </a:bodyPr>
          <a:lstStyle>
            <a:lvl1pPr defTabSz="397763">
              <a:defRPr sz="5220">
                <a:solidFill>
                  <a:srgbClr val="000080"/>
                </a:solidFill>
                <a:latin typeface="+mj-lt"/>
                <a:ea typeface="+mj-ea"/>
                <a:cs typeface="+mj-cs"/>
                <a:sym typeface="Helvetica"/>
              </a:defRPr>
            </a:lvl1pPr>
          </a:lstStyle>
          <a:p>
            <a:pPr/>
            <a:r>
              <a:t>You’ve Seen This Before…</a:t>
            </a:r>
          </a:p>
        </p:txBody>
      </p:sp>
      <p:sp>
        <p:nvSpPr>
          <p:cNvPr id="47"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b="1"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ssignment: What Is Economics? Pap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Assignment: What Is Economics? Paper</a:t>
            </a:r>
          </a:p>
        </p:txBody>
      </p:sp>
      <p:sp>
        <p:nvSpPr>
          <p:cNvPr id="190" name="200-300 words; due Feb 1; &lt;https://bcourses.berkeley.edu/courses/1487685/assignments/8065184&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84047">
              <a:spcBef>
                <a:spcPts val="1000"/>
              </a:spcBef>
              <a:buSzTx/>
              <a:buFontTx/>
              <a:buNone/>
              <a:defRPr sz="2016">
                <a:latin typeface="Times New Roman"/>
                <a:ea typeface="Times New Roman"/>
                <a:cs typeface="Times New Roman"/>
                <a:sym typeface="Times New Roman"/>
              </a:defRPr>
            </a:pPr>
            <a:r>
              <a:rPr b="1"/>
              <a:t>200-300 words; due Feb 1; &lt;</a:t>
            </a:r>
            <a:r>
              <a:rPr b="1" u="sng">
                <a:solidFill>
                  <a:srgbClr val="0000FF"/>
                </a:solidFill>
                <a:uFill>
                  <a:solidFill>
                    <a:srgbClr val="0000FF"/>
                  </a:solidFill>
                </a:uFill>
                <a:hlinkClick r:id="rId2" invalidUrl="" action="" tgtFrame="" tooltip="" history="1" highlightClick="0" endSnd="0"/>
              </a:rPr>
              <a:t>https://bcourses.berkeley.edu/courses/1487685/assignments/8065184</a:t>
            </a:r>
            <a:r>
              <a:rPr b="1"/>
              <a:t>&gt;</a:t>
            </a:r>
          </a:p>
          <a:p>
            <a:pPr marL="202130" indent="-202130" defTabSz="384047">
              <a:spcBef>
                <a:spcPts val="1000"/>
              </a:spcBef>
              <a:buFontTx/>
              <a:defRPr sz="2016">
                <a:latin typeface="Times New Roman"/>
                <a:ea typeface="Times New Roman"/>
                <a:cs typeface="Times New Roman"/>
                <a:sym typeface="Times New Roman"/>
              </a:defRPr>
            </a:pPr>
            <a:r>
              <a:t>UCLA professor Stephen Bainbridge believes that Partha Dasgupta's </a:t>
            </a:r>
            <a:r>
              <a:rPr i="1"/>
              <a:t>Economics: A Very Short Introduction</a:t>
            </a:r>
            <a:r>
              <a:t> is a bad book. He wrote, in his Amazon review:</a:t>
            </a:r>
          </a:p>
          <a:p>
            <a:pPr lvl="1" marL="522170" indent="-202130" defTabSz="384047">
              <a:spcBef>
                <a:spcPts val="1000"/>
              </a:spcBef>
              <a:buFontTx/>
              <a:buChar char="•"/>
              <a:defRPr sz="2016">
                <a:latin typeface="Times New Roman"/>
                <a:ea typeface="Times New Roman"/>
                <a:cs typeface="Times New Roman"/>
                <a:sym typeface="Times New Roman"/>
              </a:defRPr>
            </a:pPr>
            <a:r>
              <a:t>1.0 out of 5 stars: Very disappointing, September 25, 2007: By Stephen M. Bainbridge: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202130" indent="-202130" defTabSz="384047">
              <a:spcBef>
                <a:spcPts val="1000"/>
              </a:spcBef>
              <a:buFontTx/>
              <a:defRPr sz="2016">
                <a:latin typeface="Times New Roman"/>
                <a:ea typeface="Times New Roman"/>
                <a:cs typeface="Times New Roman"/>
                <a:sym typeface="Times New Roman"/>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a:t>
            </a:r>
          </a:p>
          <a:p>
            <a:pPr marL="202130" indent="-202130" defTabSz="384047">
              <a:spcBef>
                <a:spcPts val="1000"/>
              </a:spcBef>
              <a:buFontTx/>
              <a:defRPr sz="2016">
                <a:latin typeface="Times New Roman"/>
                <a:ea typeface="Times New Roman"/>
                <a:cs typeface="Times New Roman"/>
                <a:sym typeface="Times New Roman"/>
              </a:defRPr>
            </a:pPr>
            <a:r>
              <a:t>Justify your opinions by setting out what you think economics is, or ought to be.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Big Idea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Big Ideas</a:t>
            </a:r>
          </a:p>
        </p:txBody>
      </p:sp>
      <p:sp>
        <p:nvSpPr>
          <p:cNvPr id="193" name="Takeaways from this lecture:…"/>
          <p:cNvSpPr txBox="1"/>
          <p:nvPr>
            <p:ph type="body" idx="4294967295"/>
          </p:nvPr>
        </p:nvSpPr>
        <p:spPr>
          <a:xfrm>
            <a:off x="277663" y="1270000"/>
            <a:ext cx="8572501" cy="3263073"/>
          </a:xfrm>
          <a:prstGeom prst="rect">
            <a:avLst/>
          </a:prstGeom>
        </p:spPr>
        <p:txBody>
          <a:bodyPr>
            <a:normAutofit fontScale="100000" lnSpcReduction="0"/>
          </a:bodyPr>
          <a:lstStyle/>
          <a:p>
            <a:pPr marL="0" indent="0" defTabSz="242315">
              <a:spcBef>
                <a:spcPts val="600"/>
              </a:spcBef>
              <a:buSzTx/>
              <a:buFontTx/>
              <a:buNone/>
              <a:defRPr sz="1271">
                <a:latin typeface="Times New Roman"/>
                <a:ea typeface="Times New Roman"/>
                <a:cs typeface="Times New Roman"/>
                <a:sym typeface="Times New Roman"/>
              </a:defRPr>
            </a:pPr>
            <a:r>
              <a:rPr b="1"/>
              <a:t>Takeaways from this lecture:</a:t>
            </a:r>
          </a:p>
          <a:p>
            <a:pPr marL="127534" indent="-127534" defTabSz="242315">
              <a:spcBef>
                <a:spcPts val="600"/>
              </a:spcBef>
              <a:buFontTx/>
              <a:defRPr sz="1271">
                <a:latin typeface="Times New Roman"/>
                <a:ea typeface="Times New Roman"/>
                <a:cs typeface="Times New Roman"/>
                <a:sym typeface="Times New Roman"/>
              </a:defRPr>
            </a:pPr>
            <a:r>
              <a:t>People were ingenious and inventive back before 1500, yet standards of living did not increase</a:t>
            </a:r>
          </a:p>
          <a:p>
            <a:pPr marL="127534" indent="-127534" defTabSz="242315">
              <a:spcBef>
                <a:spcPts val="600"/>
              </a:spcBef>
              <a:buFontTx/>
              <a:defRPr sz="1271">
                <a:latin typeface="Times New Roman"/>
                <a:ea typeface="Times New Roman"/>
                <a:cs typeface="Times New Roman"/>
                <a:sym typeface="Times New Roman"/>
              </a:defRPr>
            </a:pPr>
            <a:r>
              <a:t>Populations, however, did</a:t>
            </a:r>
          </a:p>
          <a:p>
            <a:pPr lvl="1" marL="329464" indent="-127534" defTabSz="242315">
              <a:spcBef>
                <a:spcPts val="600"/>
              </a:spcBef>
              <a:buFontTx/>
              <a:buChar char="•"/>
              <a:defRPr sz="1271">
                <a:latin typeface="Times New Roman"/>
                <a:ea typeface="Times New Roman"/>
                <a:cs typeface="Times New Roman"/>
                <a:sym typeface="Times New Roman"/>
              </a:defRPr>
            </a:pPr>
            <a:r>
              <a:t>Slowly</a:t>
            </a:r>
          </a:p>
          <a:p>
            <a:pPr marL="127534" indent="-127534" defTabSz="242315">
              <a:spcBef>
                <a:spcPts val="600"/>
              </a:spcBef>
              <a:buFontTx/>
              <a:defRPr sz="1271">
                <a:latin typeface="Times New Roman"/>
                <a:ea typeface="Times New Roman"/>
                <a:cs typeface="Times New Roman"/>
                <a:sym typeface="Times New Roman"/>
              </a:defRPr>
            </a:pPr>
            <a:r>
              <a:t>We explain this via:</a:t>
            </a:r>
          </a:p>
          <a:p>
            <a:pPr lvl="1" marL="329464" indent="-127534" defTabSz="242315">
              <a:spcBef>
                <a:spcPts val="600"/>
              </a:spcBef>
              <a:buFontTx/>
              <a:buChar char="•"/>
              <a:defRPr sz="1271">
                <a:latin typeface="Times New Roman"/>
                <a:ea typeface="Times New Roman"/>
                <a:cs typeface="Times New Roman"/>
                <a:sym typeface="Times New Roman"/>
              </a:defRPr>
            </a:pPr>
            <a:r>
              <a:t>Why is </a:t>
            </a:r>
            <a:r>
              <a:rPr b="1"/>
              <a:t>h</a:t>
            </a:r>
            <a:r>
              <a:t> so low?</a:t>
            </a:r>
          </a:p>
          <a:p>
            <a:pPr lvl="1" marL="329464" indent="-127534" defTabSz="242315">
              <a:spcBef>
                <a:spcPts val="600"/>
              </a:spcBef>
              <a:buFontTx/>
              <a:buChar char="•"/>
              <a:defRPr sz="1271">
                <a:latin typeface="Times New Roman"/>
                <a:ea typeface="Times New Roman"/>
                <a:cs typeface="Times New Roman"/>
                <a:sym typeface="Times New Roman"/>
              </a:defRPr>
            </a:pPr>
            <a:r>
              <a:t>Natural resource scarcity: more heads means smaller farms which offset the productive benefit of better ideas: efficiency of labor growth </a:t>
            </a:r>
            <a:r>
              <a:rPr b="1"/>
              <a:t>g = h - n/γ</a:t>
            </a:r>
            <a:r>
              <a:t>, where </a:t>
            </a:r>
            <a:r>
              <a:rPr b="1"/>
              <a:t>h</a:t>
            </a:r>
            <a:r>
              <a:t> is ideas growth, </a:t>
            </a:r>
            <a:r>
              <a:rPr b="1"/>
              <a:t>n</a:t>
            </a:r>
            <a:r>
              <a:t> is population and labor force growth, and </a:t>
            </a:r>
            <a:r>
              <a:rPr b="1"/>
              <a:t>γ</a:t>
            </a:r>
            <a:r>
              <a:t> is the resource scarcity-pressure parameter.</a:t>
            </a:r>
          </a:p>
          <a:p>
            <a:pPr lvl="1" marL="329464" indent="-127534" defTabSz="242315">
              <a:spcBef>
                <a:spcPts val="600"/>
              </a:spcBef>
              <a:buFontTx/>
              <a:buChar char="•"/>
              <a:defRPr sz="1271">
                <a:latin typeface="Times New Roman"/>
                <a:ea typeface="Times New Roman"/>
                <a:cs typeface="Times New Roman"/>
                <a:sym typeface="Times New Roman"/>
              </a:defRPr>
            </a:pPr>
            <a:r>
              <a:t>Population pressure: before the </a:t>
            </a:r>
            <a:r>
              <a:rPr b="1"/>
              <a:t>demographic transition</a:t>
            </a:r>
            <a:r>
              <a:t>, higher standards of living mean faster population growth: </a:t>
            </a:r>
            <a:r>
              <a:rPr b="1"/>
              <a:t>n = β(y/(Φy</a:t>
            </a:r>
            <a:r>
              <a:rPr b="1" baseline="31999"/>
              <a:t>sub</a:t>
            </a:r>
            <a:r>
              <a:rPr b="1"/>
              <a:t>) - 1)</a:t>
            </a:r>
            <a:r>
              <a:t>, where </a:t>
            </a:r>
            <a:r>
              <a:rPr b="1"/>
              <a:t>Φ</a:t>
            </a:r>
            <a:r>
              <a:t> is taste for luxuries (inequality! urbanization!), </a:t>
            </a:r>
            <a:r>
              <a:rPr b="1"/>
              <a:t>y</a:t>
            </a:r>
            <a:r>
              <a:rPr b="1" baseline="31999"/>
              <a:t>sub</a:t>
            </a:r>
            <a:r>
              <a:t> is the income level at which we have zpg on average, and </a:t>
            </a:r>
            <a:r>
              <a:rPr b="1"/>
              <a:t>β</a:t>
            </a:r>
            <a:r>
              <a:t> is the population-responsiveness parameter</a:t>
            </a:r>
          </a:p>
          <a:p>
            <a:pPr marL="127534" indent="-127534" defTabSz="242315">
              <a:spcBef>
                <a:spcPts val="600"/>
              </a:spcBef>
              <a:buFontTx/>
              <a:defRPr sz="1271">
                <a:latin typeface="Times New Roman"/>
                <a:ea typeface="Times New Roman"/>
                <a:cs typeface="Times New Roman"/>
                <a:sym typeface="Times New Roman"/>
              </a:defRPr>
            </a:pPr>
            <a:r>
              <a:t>Malthusian equilibrium, with efflorescences and declines:</a:t>
            </a:r>
          </a:p>
        </p:txBody>
      </p:sp>
      <p:pic>
        <p:nvPicPr>
          <p:cNvPr id="194" name="Image" descr="Image"/>
          <p:cNvPicPr>
            <a:picLocks noChangeAspect="1"/>
          </p:cNvPicPr>
          <p:nvPr/>
        </p:nvPicPr>
        <p:blipFill>
          <a:blip r:embed="rId2">
            <a:extLst/>
          </a:blip>
          <a:stretch>
            <a:fillRect/>
          </a:stretch>
        </p:blipFill>
        <p:spPr>
          <a:xfrm>
            <a:off x="277663" y="4533072"/>
            <a:ext cx="4463450" cy="2105517"/>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6244441" y="4533072"/>
            <a:ext cx="2605724" cy="2105517"/>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dditional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Additional Readings</a:t>
            </a:r>
          </a:p>
        </p:txBody>
      </p:sp>
      <p:sp>
        <p:nvSpPr>
          <p:cNvPr id="198" name="Gregory Clark (2005): The Condition of the Working Class in England, 1209-2003 &lt;https://delong.typepad.com/files/clark-condition.pdf&gt;...…"/>
          <p:cNvSpPr txBox="1"/>
          <p:nvPr>
            <p:ph type="body" idx="4294967295"/>
          </p:nvPr>
        </p:nvSpPr>
        <p:spPr>
          <a:xfrm>
            <a:off x="277663" y="1270000"/>
            <a:ext cx="8572501" cy="5397500"/>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2" invalidUrl="" action="" tgtFrame="" tooltip="" history="1" highlightClick="0" endSnd="0"/>
              </a:rPr>
              <a:t>https://delong.typepad.com/files/clark-condition.pdf</a:t>
            </a:r>
            <a:r>
              <a:t>&gt;...</a:t>
            </a:r>
          </a:p>
          <a:p>
            <a:pPr marL="240631" indent="-240631">
              <a:spcBef>
                <a:spcPts val="1200"/>
              </a:spcBef>
              <a:buFontTx/>
              <a:defRPr sz="2400">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3" invalidUrl="" action="" tgtFrame="" tooltip="" history="1" highlightClick="0" endSnd="0"/>
              </a:rPr>
              <a:t>https://delong.typepad.com/files/morris-rules-3.pdf</a:t>
            </a:r>
            <a:r>
              <a:t>&gt;...</a:t>
            </a:r>
          </a:p>
          <a:p>
            <a:pPr marL="240631" indent="-240631">
              <a:spcBef>
                <a:spcPts val="1200"/>
              </a:spcBef>
              <a:buFontTx/>
              <a:defRPr sz="2400">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4" invalidUrl="" action="" tgtFrame="" tooltip="" history="1" highlightClick="0" endSnd="0"/>
              </a:rPr>
              <a:t>https://delong.typepad.com/files/crone-pre-selections.pdf</a:t>
            </a:r>
            <a:r>
              <a:t>&gt;...</a:t>
            </a:r>
          </a:p>
          <a:p>
            <a:pPr marL="240631" indent="-240631">
              <a:spcBef>
                <a:spcPts val="1200"/>
              </a:spcBef>
              <a:buFontTx/>
              <a:defRPr b="1" sz="2400">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5" invalidUrl="" action="" tgtFrame="" tooltip="" history="1" highlightClick="0" endSnd="0"/>
              </a:rPr>
              <a:t>https://web.stanford.edu/~chadj/facts.pdf</a:t>
            </a:r>
            <a:r>
              <a:rPr b="0"/>
              <a:t>&gt;...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atch Our Breath…"/>
          <p:cNvSpPr txBox="1"/>
          <p:nvPr>
            <p:ph type="title"/>
          </p:nvPr>
        </p:nvSpPr>
        <p:spPr>
          <a:xfrm>
            <a:off x="276457" y="-1"/>
            <a:ext cx="8572501" cy="1270001"/>
          </a:xfrm>
          <a:prstGeom prst="rect">
            <a:avLst/>
          </a:prstGeom>
        </p:spPr>
        <p:txBody>
          <a:bodyPr/>
          <a:lstStyle/>
          <a:p>
            <a:pPr/>
            <a:r>
              <a:t>Catch Our Breath…</a:t>
            </a:r>
          </a:p>
        </p:txBody>
      </p:sp>
      <p:sp>
        <p:nvSpPr>
          <p:cNvPr id="20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50" name="Approximately what has been the growth rate of the human useful-ideas stock between the year 1870 and today?…"/>
          <p:cNvSpPr txBox="1"/>
          <p:nvPr>
            <p:ph type="body" sz="half" idx="4294967295"/>
          </p:nvPr>
        </p:nvSpPr>
        <p:spPr>
          <a:xfrm>
            <a:off x="5417993" y="1267122"/>
            <a:ext cx="343217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b="1"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pic>
        <p:nvPicPr>
          <p:cNvPr id="51" name="Image" descr="Image"/>
          <p:cNvPicPr>
            <a:picLocks noChangeAspect="1"/>
          </p:cNvPicPr>
          <p:nvPr/>
        </p:nvPicPr>
        <p:blipFill>
          <a:blip r:embed="rId2">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54"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sp>
        <p:nvSpPr>
          <p:cNvPr id="55"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pic>
        <p:nvPicPr>
          <p:cNvPr id="56" name="Image" descr="Image"/>
          <p:cNvPicPr>
            <a:picLocks noChangeAspect="1"/>
          </p:cNvPicPr>
          <p:nvPr/>
        </p:nvPicPr>
        <p:blipFill>
          <a:blip r:embed="rId3">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59" name="10:00"/>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10:00</a:t>
            </a:r>
          </a:p>
        </p:txBody>
      </p:sp>
      <p:pic>
        <p:nvPicPr>
          <p:cNvPr id="60"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6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6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6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66"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6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7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7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